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2" r:id="rId1"/>
    <p:sldMasterId id="2147483683" r:id="rId2"/>
    <p:sldMasterId id="2147483684" r:id="rId3"/>
  </p:sldMasterIdLst>
  <p:notesMasterIdLst>
    <p:notesMasterId r:id="rId52"/>
  </p:notesMasterIdLst>
  <p:sldIdLst>
    <p:sldId id="874" r:id="rId4"/>
    <p:sldId id="879" r:id="rId5"/>
    <p:sldId id="259" r:id="rId6"/>
    <p:sldId id="260" r:id="rId7"/>
    <p:sldId id="867" r:id="rId8"/>
    <p:sldId id="261" r:id="rId9"/>
    <p:sldId id="262" r:id="rId10"/>
    <p:sldId id="263" r:id="rId11"/>
    <p:sldId id="264" r:id="rId12"/>
    <p:sldId id="265" r:id="rId13"/>
    <p:sldId id="303" r:id="rId14"/>
    <p:sldId id="267" r:id="rId15"/>
    <p:sldId id="268" r:id="rId16"/>
    <p:sldId id="269" r:id="rId17"/>
    <p:sldId id="270" r:id="rId18"/>
    <p:sldId id="271" r:id="rId19"/>
    <p:sldId id="868" r:id="rId20"/>
    <p:sldId id="273" r:id="rId21"/>
    <p:sldId id="878" r:id="rId22"/>
    <p:sldId id="276" r:id="rId23"/>
    <p:sldId id="277" r:id="rId24"/>
    <p:sldId id="279" r:id="rId25"/>
    <p:sldId id="869" r:id="rId26"/>
    <p:sldId id="870" r:id="rId27"/>
    <p:sldId id="871" r:id="rId28"/>
    <p:sldId id="280" r:id="rId29"/>
    <p:sldId id="281" r:id="rId30"/>
    <p:sldId id="282" r:id="rId31"/>
    <p:sldId id="283" r:id="rId32"/>
    <p:sldId id="284" r:id="rId33"/>
    <p:sldId id="285" r:id="rId34"/>
    <p:sldId id="286" r:id="rId35"/>
    <p:sldId id="300" r:id="rId36"/>
    <p:sldId id="288" r:id="rId37"/>
    <p:sldId id="287" r:id="rId38"/>
    <p:sldId id="289" r:id="rId39"/>
    <p:sldId id="290" r:id="rId40"/>
    <p:sldId id="302" r:id="rId41"/>
    <p:sldId id="301" r:id="rId42"/>
    <p:sldId id="292" r:id="rId43"/>
    <p:sldId id="293" r:id="rId44"/>
    <p:sldId id="294" r:id="rId45"/>
    <p:sldId id="295" r:id="rId46"/>
    <p:sldId id="296" r:id="rId47"/>
    <p:sldId id="297" r:id="rId48"/>
    <p:sldId id="298" r:id="rId49"/>
    <p:sldId id="876" r:id="rId50"/>
    <p:sldId id="299" r:id="rId51"/>
  </p:sldIdLst>
  <p:sldSz cx="9144000" cy="6858000" type="screen4x3"/>
  <p:notesSz cx="6858000" cy="994568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ian Tiana" initials="VT" lastIdx="2" clrIdx="0">
    <p:extLst>
      <p:ext uri="{19B8F6BF-5375-455C-9EA6-DF929625EA0E}">
        <p15:presenceInfo xmlns:p15="http://schemas.microsoft.com/office/powerpoint/2012/main" userId="Vivian Ti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B4"/>
    <a:srgbClr val="0067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1" autoAdjust="0"/>
    <p:restoredTop sz="75383" autoAdjust="0"/>
  </p:normalViewPr>
  <p:slideViewPr>
    <p:cSldViewPr snapToGrid="0">
      <p:cViewPr>
        <p:scale>
          <a:sx n="133" d="100"/>
          <a:sy n="133" d="100"/>
        </p:scale>
        <p:origin x="3752"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2" d="100"/>
          <a:sy n="52" d="100"/>
        </p:scale>
        <p:origin x="29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Arbeitsblat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6E-2"/>
          <c:y val="0"/>
          <c:w val="0.969444444444445"/>
          <c:h val="0.79224263633712499"/>
        </c:manualLayout>
      </c:layout>
      <c:barChart>
        <c:barDir val="bar"/>
        <c:grouping val="stacked"/>
        <c:varyColors val="0"/>
        <c:ser>
          <c:idx val="0"/>
          <c:order val="0"/>
          <c:tx>
            <c:strRef>
              <c:f>Tabelle1!$A$3</c:f>
              <c:strCache>
                <c:ptCount val="1"/>
                <c:pt idx="0">
                  <c:v>English</c:v>
                </c:pt>
              </c:strCache>
            </c:strRef>
          </c:tx>
          <c:spPr>
            <a:solidFill>
              <a:schemeClr val="accent1"/>
            </a:solidFill>
            <a:ln>
              <a:noFill/>
            </a:ln>
            <a:effectLst/>
          </c:spPr>
          <c:invertIfNegative val="0"/>
          <c:val>
            <c:numRef>
              <c:f>Tabelle1!$B$3</c:f>
              <c:numCache>
                <c:formatCode>General</c:formatCode>
                <c:ptCount val="1"/>
                <c:pt idx="0">
                  <c:v>5636500</c:v>
                </c:pt>
              </c:numCache>
            </c:numRef>
          </c:val>
          <c:extLst>
            <c:ext xmlns:c16="http://schemas.microsoft.com/office/drawing/2014/chart" uri="{C3380CC4-5D6E-409C-BE32-E72D297353CC}">
              <c16:uniqueId val="{00000000-73D2-4BBA-99EA-378FFC7E03D3}"/>
            </c:ext>
          </c:extLst>
        </c:ser>
        <c:ser>
          <c:idx val="1"/>
          <c:order val="1"/>
          <c:tx>
            <c:strRef>
              <c:f>Tabelle1!$A$4</c:f>
              <c:strCache>
                <c:ptCount val="1"/>
                <c:pt idx="0">
                  <c:v>Panjabi</c:v>
                </c:pt>
              </c:strCache>
            </c:strRef>
          </c:tx>
          <c:spPr>
            <a:solidFill>
              <a:schemeClr val="accent2"/>
            </a:solidFill>
            <a:ln>
              <a:noFill/>
            </a:ln>
            <a:effectLst/>
          </c:spPr>
          <c:invertIfNegative val="0"/>
          <c:val>
            <c:numRef>
              <c:f>Tabelle1!$B$4</c:f>
              <c:numCache>
                <c:formatCode>General</c:formatCode>
                <c:ptCount val="1"/>
                <c:pt idx="0">
                  <c:v>155700</c:v>
                </c:pt>
              </c:numCache>
            </c:numRef>
          </c:val>
          <c:extLst>
            <c:ext xmlns:c16="http://schemas.microsoft.com/office/drawing/2014/chart" uri="{C3380CC4-5D6E-409C-BE32-E72D297353CC}">
              <c16:uniqueId val="{00000001-73D2-4BBA-99EA-378FFC7E03D3}"/>
            </c:ext>
          </c:extLst>
        </c:ser>
        <c:ser>
          <c:idx val="2"/>
          <c:order val="2"/>
          <c:tx>
            <c:strRef>
              <c:f>Tabelle1!$A$5</c:f>
              <c:strCache>
                <c:ptCount val="1"/>
                <c:pt idx="0">
                  <c:v>Gujarati</c:v>
                </c:pt>
              </c:strCache>
            </c:strRef>
          </c:tx>
          <c:spPr>
            <a:solidFill>
              <a:schemeClr val="accent3"/>
            </a:solidFill>
            <a:ln>
              <a:noFill/>
            </a:ln>
            <a:effectLst/>
          </c:spPr>
          <c:invertIfNegative val="0"/>
          <c:val>
            <c:numRef>
              <c:f>Tabelle1!$B$5</c:f>
              <c:numCache>
                <c:formatCode>General</c:formatCode>
                <c:ptCount val="1"/>
                <c:pt idx="0">
                  <c:v>149600</c:v>
                </c:pt>
              </c:numCache>
            </c:numRef>
          </c:val>
          <c:extLst>
            <c:ext xmlns:c16="http://schemas.microsoft.com/office/drawing/2014/chart" uri="{C3380CC4-5D6E-409C-BE32-E72D297353CC}">
              <c16:uniqueId val="{00000002-73D2-4BBA-99EA-378FFC7E03D3}"/>
            </c:ext>
          </c:extLst>
        </c:ser>
        <c:ser>
          <c:idx val="3"/>
          <c:order val="3"/>
          <c:tx>
            <c:strRef>
              <c:f>Tabelle1!$A$6</c:f>
              <c:strCache>
                <c:ptCount val="1"/>
                <c:pt idx="0">
                  <c:v>Hindi/Urdu</c:v>
                </c:pt>
              </c:strCache>
            </c:strRef>
          </c:tx>
          <c:spPr>
            <a:solidFill>
              <a:schemeClr val="accent4"/>
            </a:solidFill>
            <a:ln>
              <a:noFill/>
            </a:ln>
            <a:effectLst/>
          </c:spPr>
          <c:invertIfNegative val="0"/>
          <c:val>
            <c:numRef>
              <c:f>Tabelle1!$B$6</c:f>
              <c:numCache>
                <c:formatCode>General</c:formatCode>
                <c:ptCount val="1"/>
                <c:pt idx="0">
                  <c:v>136500</c:v>
                </c:pt>
              </c:numCache>
            </c:numRef>
          </c:val>
          <c:extLst>
            <c:ext xmlns:c16="http://schemas.microsoft.com/office/drawing/2014/chart" uri="{C3380CC4-5D6E-409C-BE32-E72D297353CC}">
              <c16:uniqueId val="{00000003-73D2-4BBA-99EA-378FFC7E03D3}"/>
            </c:ext>
          </c:extLst>
        </c:ser>
        <c:ser>
          <c:idx val="4"/>
          <c:order val="4"/>
          <c:tx>
            <c:strRef>
              <c:f>Tabelle1!$A$7</c:f>
              <c:strCache>
                <c:ptCount val="1"/>
                <c:pt idx="0">
                  <c:v>Bengali &amp; Sylheti</c:v>
                </c:pt>
              </c:strCache>
            </c:strRef>
          </c:tx>
          <c:spPr>
            <a:solidFill>
              <a:schemeClr val="accent5"/>
            </a:solidFill>
            <a:ln>
              <a:noFill/>
            </a:ln>
            <a:effectLst/>
          </c:spPr>
          <c:invertIfNegative val="0"/>
          <c:val>
            <c:numRef>
              <c:f>Tabelle1!$B$7</c:f>
              <c:numCache>
                <c:formatCode>General</c:formatCode>
                <c:ptCount val="1"/>
                <c:pt idx="0">
                  <c:v>136300</c:v>
                </c:pt>
              </c:numCache>
            </c:numRef>
          </c:val>
          <c:extLst>
            <c:ext xmlns:c16="http://schemas.microsoft.com/office/drawing/2014/chart" uri="{C3380CC4-5D6E-409C-BE32-E72D297353CC}">
              <c16:uniqueId val="{00000004-73D2-4BBA-99EA-378FFC7E03D3}"/>
            </c:ext>
          </c:extLst>
        </c:ser>
        <c:ser>
          <c:idx val="5"/>
          <c:order val="5"/>
          <c:tx>
            <c:strRef>
              <c:f>Tabelle1!$A$8</c:f>
              <c:strCache>
                <c:ptCount val="1"/>
                <c:pt idx="0">
                  <c:v>Turkish</c:v>
                </c:pt>
              </c:strCache>
            </c:strRef>
          </c:tx>
          <c:spPr>
            <a:solidFill>
              <a:schemeClr val="accent6"/>
            </a:solidFill>
            <a:ln>
              <a:noFill/>
            </a:ln>
            <a:effectLst/>
          </c:spPr>
          <c:invertIfNegative val="0"/>
          <c:val>
            <c:numRef>
              <c:f>Tabelle1!$B$8</c:f>
              <c:numCache>
                <c:formatCode>General</c:formatCode>
                <c:ptCount val="1"/>
                <c:pt idx="0">
                  <c:v>73900</c:v>
                </c:pt>
              </c:numCache>
            </c:numRef>
          </c:val>
          <c:extLst>
            <c:ext xmlns:c16="http://schemas.microsoft.com/office/drawing/2014/chart" uri="{C3380CC4-5D6E-409C-BE32-E72D297353CC}">
              <c16:uniqueId val="{00000005-73D2-4BBA-99EA-378FFC7E03D3}"/>
            </c:ext>
          </c:extLst>
        </c:ser>
        <c:ser>
          <c:idx val="6"/>
          <c:order val="6"/>
          <c:tx>
            <c:strRef>
              <c:f>Tabelle1!$A$9</c:f>
              <c:strCache>
                <c:ptCount val="1"/>
                <c:pt idx="0">
                  <c:v>Arabic</c:v>
                </c:pt>
              </c:strCache>
            </c:strRef>
          </c:tx>
          <c:spPr>
            <a:solidFill>
              <a:schemeClr val="accent1">
                <a:lumMod val="60000"/>
              </a:schemeClr>
            </a:solidFill>
            <a:ln>
              <a:noFill/>
            </a:ln>
            <a:effectLst/>
          </c:spPr>
          <c:invertIfNegative val="0"/>
          <c:val>
            <c:numRef>
              <c:f>Tabelle1!$B$9</c:f>
              <c:numCache>
                <c:formatCode>General</c:formatCode>
                <c:ptCount val="1"/>
                <c:pt idx="0">
                  <c:v>53900</c:v>
                </c:pt>
              </c:numCache>
            </c:numRef>
          </c:val>
          <c:extLst>
            <c:ext xmlns:c16="http://schemas.microsoft.com/office/drawing/2014/chart" uri="{C3380CC4-5D6E-409C-BE32-E72D297353CC}">
              <c16:uniqueId val="{00000006-73D2-4BBA-99EA-378FFC7E03D3}"/>
            </c:ext>
          </c:extLst>
        </c:ser>
        <c:ser>
          <c:idx val="7"/>
          <c:order val="7"/>
          <c:tx>
            <c:strRef>
              <c:f>Tabelle1!$A$10</c:f>
              <c:strCache>
                <c:ptCount val="1"/>
                <c:pt idx="0">
                  <c:v>English Creole</c:v>
                </c:pt>
              </c:strCache>
            </c:strRef>
          </c:tx>
          <c:spPr>
            <a:solidFill>
              <a:schemeClr val="accent2">
                <a:lumMod val="60000"/>
              </a:schemeClr>
            </a:solidFill>
            <a:ln>
              <a:noFill/>
            </a:ln>
            <a:effectLst/>
          </c:spPr>
          <c:invertIfNegative val="0"/>
          <c:val>
            <c:numRef>
              <c:f>Tabelle1!$B$10</c:f>
              <c:numCache>
                <c:formatCode>General</c:formatCode>
                <c:ptCount val="1"/>
                <c:pt idx="0">
                  <c:v>50700</c:v>
                </c:pt>
              </c:numCache>
            </c:numRef>
          </c:val>
          <c:extLst>
            <c:ext xmlns:c16="http://schemas.microsoft.com/office/drawing/2014/chart" uri="{C3380CC4-5D6E-409C-BE32-E72D297353CC}">
              <c16:uniqueId val="{00000007-73D2-4BBA-99EA-378FFC7E03D3}"/>
            </c:ext>
          </c:extLst>
        </c:ser>
        <c:ser>
          <c:idx val="8"/>
          <c:order val="8"/>
          <c:tx>
            <c:strRef>
              <c:f>Tabelle1!$A$11</c:f>
              <c:strCache>
                <c:ptCount val="1"/>
                <c:pt idx="0">
                  <c:v>Cantonese</c:v>
                </c:pt>
              </c:strCache>
            </c:strRef>
          </c:tx>
          <c:spPr>
            <a:solidFill>
              <a:schemeClr val="accent3">
                <a:lumMod val="60000"/>
              </a:schemeClr>
            </a:solidFill>
            <a:ln>
              <a:noFill/>
            </a:ln>
            <a:effectLst/>
          </c:spPr>
          <c:invertIfNegative val="0"/>
          <c:val>
            <c:numRef>
              <c:f>Tabelle1!$B$11</c:f>
              <c:numCache>
                <c:formatCode>General</c:formatCode>
                <c:ptCount val="1"/>
                <c:pt idx="0">
                  <c:v>47900</c:v>
                </c:pt>
              </c:numCache>
            </c:numRef>
          </c:val>
          <c:extLst>
            <c:ext xmlns:c16="http://schemas.microsoft.com/office/drawing/2014/chart" uri="{C3380CC4-5D6E-409C-BE32-E72D297353CC}">
              <c16:uniqueId val="{00000008-73D2-4BBA-99EA-378FFC7E03D3}"/>
            </c:ext>
          </c:extLst>
        </c:ser>
        <c:ser>
          <c:idx val="9"/>
          <c:order val="9"/>
          <c:tx>
            <c:strRef>
              <c:f>Tabelle1!$A$12</c:f>
              <c:strCache>
                <c:ptCount val="1"/>
                <c:pt idx="0">
                  <c:v>Yoruba</c:v>
                </c:pt>
              </c:strCache>
            </c:strRef>
          </c:tx>
          <c:spPr>
            <a:solidFill>
              <a:schemeClr val="accent4">
                <a:lumMod val="60000"/>
              </a:schemeClr>
            </a:solidFill>
            <a:ln>
              <a:noFill/>
            </a:ln>
            <a:effectLst/>
          </c:spPr>
          <c:invertIfNegative val="0"/>
          <c:val>
            <c:numRef>
              <c:f>Tabelle1!$B$12</c:f>
              <c:numCache>
                <c:formatCode>General</c:formatCode>
                <c:ptCount val="1"/>
                <c:pt idx="0">
                  <c:v>47600</c:v>
                </c:pt>
              </c:numCache>
            </c:numRef>
          </c:val>
          <c:extLst>
            <c:ext xmlns:c16="http://schemas.microsoft.com/office/drawing/2014/chart" uri="{C3380CC4-5D6E-409C-BE32-E72D297353CC}">
              <c16:uniqueId val="{00000009-73D2-4BBA-99EA-378FFC7E03D3}"/>
            </c:ext>
          </c:extLst>
        </c:ser>
        <c:ser>
          <c:idx val="10"/>
          <c:order val="10"/>
          <c:tx>
            <c:strRef>
              <c:f>Tabelle1!$A$13</c:f>
              <c:strCache>
                <c:ptCount val="1"/>
                <c:pt idx="0">
                  <c:v>Greek</c:v>
                </c:pt>
              </c:strCache>
            </c:strRef>
          </c:tx>
          <c:spPr>
            <a:solidFill>
              <a:schemeClr val="accent5">
                <a:lumMod val="60000"/>
              </a:schemeClr>
            </a:solidFill>
            <a:ln>
              <a:noFill/>
            </a:ln>
            <a:effectLst/>
          </c:spPr>
          <c:invertIfNegative val="0"/>
          <c:val>
            <c:numRef>
              <c:f>Tabelle1!$B$13</c:f>
              <c:numCache>
                <c:formatCode>General</c:formatCode>
                <c:ptCount val="1"/>
                <c:pt idx="0">
                  <c:v>31100</c:v>
                </c:pt>
              </c:numCache>
            </c:numRef>
          </c:val>
          <c:extLst>
            <c:ext xmlns:c16="http://schemas.microsoft.com/office/drawing/2014/chart" uri="{C3380CC4-5D6E-409C-BE32-E72D297353CC}">
              <c16:uniqueId val="{0000000A-73D2-4BBA-99EA-378FFC7E03D3}"/>
            </c:ext>
          </c:extLst>
        </c:ser>
        <c:ser>
          <c:idx val="11"/>
          <c:order val="11"/>
          <c:tx>
            <c:strRef>
              <c:f>Tabelle1!$A$14</c:f>
              <c:strCache>
                <c:ptCount val="1"/>
                <c:pt idx="0">
                  <c:v>Portuguese</c:v>
                </c:pt>
              </c:strCache>
            </c:strRef>
          </c:tx>
          <c:spPr>
            <a:solidFill>
              <a:schemeClr val="accent6">
                <a:lumMod val="60000"/>
              </a:schemeClr>
            </a:solidFill>
            <a:ln>
              <a:noFill/>
            </a:ln>
            <a:effectLst/>
          </c:spPr>
          <c:invertIfNegative val="0"/>
          <c:val>
            <c:numRef>
              <c:f>Tabelle1!$B$14</c:f>
              <c:numCache>
                <c:formatCode>General</c:formatCode>
                <c:ptCount val="1"/>
                <c:pt idx="0">
                  <c:v>29400</c:v>
                </c:pt>
              </c:numCache>
            </c:numRef>
          </c:val>
          <c:extLst>
            <c:ext xmlns:c16="http://schemas.microsoft.com/office/drawing/2014/chart" uri="{C3380CC4-5D6E-409C-BE32-E72D297353CC}">
              <c16:uniqueId val="{0000000B-73D2-4BBA-99EA-378FFC7E03D3}"/>
            </c:ext>
          </c:extLst>
        </c:ser>
        <c:ser>
          <c:idx val="12"/>
          <c:order val="12"/>
          <c:tx>
            <c:strRef>
              <c:f>Tabelle1!$A$15</c:f>
              <c:strCache>
                <c:ptCount val="1"/>
                <c:pt idx="0">
                  <c:v>French</c:v>
                </c:pt>
              </c:strCache>
            </c:strRef>
          </c:tx>
          <c:spPr>
            <a:solidFill>
              <a:schemeClr val="accent1">
                <a:lumMod val="80000"/>
                <a:lumOff val="20000"/>
              </a:schemeClr>
            </a:solidFill>
            <a:ln>
              <a:noFill/>
            </a:ln>
            <a:effectLst/>
          </c:spPr>
          <c:invertIfNegative val="0"/>
          <c:val>
            <c:numRef>
              <c:f>Tabelle1!$B$15</c:f>
              <c:numCache>
                <c:formatCode>General</c:formatCode>
                <c:ptCount val="1"/>
                <c:pt idx="0">
                  <c:v>27600</c:v>
                </c:pt>
              </c:numCache>
            </c:numRef>
          </c:val>
          <c:extLst>
            <c:ext xmlns:c16="http://schemas.microsoft.com/office/drawing/2014/chart" uri="{C3380CC4-5D6E-409C-BE32-E72D297353CC}">
              <c16:uniqueId val="{0000000C-73D2-4BBA-99EA-378FFC7E03D3}"/>
            </c:ext>
          </c:extLst>
        </c:ser>
        <c:ser>
          <c:idx val="13"/>
          <c:order val="13"/>
          <c:tx>
            <c:strRef>
              <c:f>Tabelle1!$A$16</c:f>
              <c:strCache>
                <c:ptCount val="1"/>
                <c:pt idx="0">
                  <c:v>Akan (Twi &amp; Fante)</c:v>
                </c:pt>
              </c:strCache>
            </c:strRef>
          </c:tx>
          <c:spPr>
            <a:solidFill>
              <a:schemeClr val="accent2">
                <a:lumMod val="80000"/>
                <a:lumOff val="20000"/>
              </a:schemeClr>
            </a:solidFill>
            <a:ln>
              <a:noFill/>
            </a:ln>
            <a:effectLst/>
          </c:spPr>
          <c:invertIfNegative val="0"/>
          <c:val>
            <c:numRef>
              <c:f>Tabelle1!$B$16</c:f>
              <c:numCache>
                <c:formatCode>General</c:formatCode>
                <c:ptCount val="1"/>
                <c:pt idx="0">
                  <c:v>27500</c:v>
                </c:pt>
              </c:numCache>
            </c:numRef>
          </c:val>
          <c:extLst>
            <c:ext xmlns:c16="http://schemas.microsoft.com/office/drawing/2014/chart" uri="{C3380CC4-5D6E-409C-BE32-E72D297353CC}">
              <c16:uniqueId val="{0000000D-73D2-4BBA-99EA-378FFC7E03D3}"/>
            </c:ext>
          </c:extLst>
        </c:ser>
        <c:ser>
          <c:idx val="14"/>
          <c:order val="14"/>
          <c:tx>
            <c:strRef>
              <c:f>Tabelle1!$A$17</c:f>
              <c:strCache>
                <c:ptCount val="1"/>
                <c:pt idx="0">
                  <c:v>Spanisch</c:v>
                </c:pt>
              </c:strCache>
            </c:strRef>
          </c:tx>
          <c:spPr>
            <a:solidFill>
              <a:schemeClr val="accent3">
                <a:lumMod val="80000"/>
                <a:lumOff val="20000"/>
              </a:schemeClr>
            </a:solidFill>
            <a:ln>
              <a:noFill/>
            </a:ln>
            <a:effectLst/>
          </c:spPr>
          <c:invertIfNegative val="0"/>
          <c:val>
            <c:numRef>
              <c:f>Tabelle1!$B$17</c:f>
              <c:numCache>
                <c:formatCode>General</c:formatCode>
                <c:ptCount val="1"/>
                <c:pt idx="0">
                  <c:v>26700</c:v>
                </c:pt>
              </c:numCache>
            </c:numRef>
          </c:val>
          <c:extLst>
            <c:ext xmlns:c16="http://schemas.microsoft.com/office/drawing/2014/chart" uri="{C3380CC4-5D6E-409C-BE32-E72D297353CC}">
              <c16:uniqueId val="{0000000E-73D2-4BBA-99EA-378FFC7E03D3}"/>
            </c:ext>
          </c:extLst>
        </c:ser>
        <c:ser>
          <c:idx val="15"/>
          <c:order val="15"/>
          <c:tx>
            <c:strRef>
              <c:f>Tabelle1!$A$18</c:f>
              <c:strCache>
                <c:ptCount val="1"/>
                <c:pt idx="0">
                  <c:v>Somali</c:v>
                </c:pt>
              </c:strCache>
            </c:strRef>
          </c:tx>
          <c:spPr>
            <a:solidFill>
              <a:schemeClr val="accent4">
                <a:lumMod val="80000"/>
                <a:lumOff val="20000"/>
              </a:schemeClr>
            </a:solidFill>
            <a:ln>
              <a:noFill/>
            </a:ln>
            <a:effectLst/>
          </c:spPr>
          <c:invertIfNegative val="0"/>
          <c:val>
            <c:numRef>
              <c:f>Tabelle1!$B$18</c:f>
              <c:numCache>
                <c:formatCode>General</c:formatCode>
                <c:ptCount val="1"/>
                <c:pt idx="0">
                  <c:v>22343</c:v>
                </c:pt>
              </c:numCache>
            </c:numRef>
          </c:val>
          <c:extLst>
            <c:ext xmlns:c16="http://schemas.microsoft.com/office/drawing/2014/chart" uri="{C3380CC4-5D6E-409C-BE32-E72D297353CC}">
              <c16:uniqueId val="{0000000F-73D2-4BBA-99EA-378FFC7E03D3}"/>
            </c:ext>
          </c:extLst>
        </c:ser>
        <c:ser>
          <c:idx val="16"/>
          <c:order val="16"/>
          <c:tx>
            <c:strRef>
              <c:f>Tabelle1!$A$19</c:f>
              <c:strCache>
                <c:ptCount val="1"/>
                <c:pt idx="0">
                  <c:v>Tamil</c:v>
                </c:pt>
              </c:strCache>
            </c:strRef>
          </c:tx>
          <c:spPr>
            <a:solidFill>
              <a:schemeClr val="accent5">
                <a:lumMod val="80000"/>
                <a:lumOff val="20000"/>
              </a:schemeClr>
            </a:solidFill>
            <a:ln>
              <a:noFill/>
            </a:ln>
            <a:effectLst/>
          </c:spPr>
          <c:invertIfNegative val="0"/>
          <c:val>
            <c:numRef>
              <c:f>Tabelle1!$B$19</c:f>
              <c:numCache>
                <c:formatCode>General</c:formatCode>
                <c:ptCount val="1"/>
                <c:pt idx="0">
                  <c:v>19200</c:v>
                </c:pt>
              </c:numCache>
            </c:numRef>
          </c:val>
          <c:extLst>
            <c:ext xmlns:c16="http://schemas.microsoft.com/office/drawing/2014/chart" uri="{C3380CC4-5D6E-409C-BE32-E72D297353CC}">
              <c16:uniqueId val="{00000010-73D2-4BBA-99EA-378FFC7E03D3}"/>
            </c:ext>
          </c:extLst>
        </c:ser>
        <c:ser>
          <c:idx val="17"/>
          <c:order val="17"/>
          <c:tx>
            <c:strRef>
              <c:f>Tabelle1!$A$20</c:f>
              <c:strCache>
                <c:ptCount val="1"/>
                <c:pt idx="0">
                  <c:v>Vietnamese</c:v>
                </c:pt>
              </c:strCache>
            </c:strRef>
          </c:tx>
          <c:spPr>
            <a:solidFill>
              <a:schemeClr val="accent6">
                <a:lumMod val="80000"/>
                <a:lumOff val="20000"/>
              </a:schemeClr>
            </a:solidFill>
            <a:ln>
              <a:noFill/>
            </a:ln>
            <a:effectLst/>
          </c:spPr>
          <c:invertIfNegative val="0"/>
          <c:val>
            <c:numRef>
              <c:f>Tabelle1!$B$20</c:f>
              <c:numCache>
                <c:formatCode>General</c:formatCode>
                <c:ptCount val="1"/>
                <c:pt idx="0">
                  <c:v>16800</c:v>
                </c:pt>
              </c:numCache>
            </c:numRef>
          </c:val>
          <c:extLst>
            <c:ext xmlns:c16="http://schemas.microsoft.com/office/drawing/2014/chart" uri="{C3380CC4-5D6E-409C-BE32-E72D297353CC}">
              <c16:uniqueId val="{00000011-73D2-4BBA-99EA-378FFC7E03D3}"/>
            </c:ext>
          </c:extLst>
        </c:ser>
        <c:ser>
          <c:idx val="18"/>
          <c:order val="18"/>
          <c:tx>
            <c:strRef>
              <c:f>Tabelle1!$A$21</c:f>
              <c:strCache>
                <c:ptCount val="1"/>
                <c:pt idx="0">
                  <c:v>Farsi</c:v>
                </c:pt>
              </c:strCache>
            </c:strRef>
          </c:tx>
          <c:spPr>
            <a:solidFill>
              <a:schemeClr val="accent1">
                <a:lumMod val="80000"/>
              </a:schemeClr>
            </a:solidFill>
            <a:ln>
              <a:noFill/>
            </a:ln>
            <a:effectLst/>
          </c:spPr>
          <c:invertIfNegative val="0"/>
          <c:val>
            <c:numRef>
              <c:f>Tabelle1!$B$21</c:f>
              <c:numCache>
                <c:formatCode>General</c:formatCode>
                <c:ptCount val="1"/>
                <c:pt idx="0">
                  <c:v>16200</c:v>
                </c:pt>
              </c:numCache>
            </c:numRef>
          </c:val>
          <c:extLst>
            <c:ext xmlns:c16="http://schemas.microsoft.com/office/drawing/2014/chart" uri="{C3380CC4-5D6E-409C-BE32-E72D297353CC}">
              <c16:uniqueId val="{00000012-73D2-4BBA-99EA-378FFC7E03D3}"/>
            </c:ext>
          </c:extLst>
        </c:ser>
        <c:ser>
          <c:idx val="19"/>
          <c:order val="19"/>
          <c:tx>
            <c:strRef>
              <c:f>Tabelle1!$A$22</c:f>
              <c:strCache>
                <c:ptCount val="1"/>
                <c:pt idx="0">
                  <c:v>Italian</c:v>
                </c:pt>
              </c:strCache>
            </c:strRef>
          </c:tx>
          <c:spPr>
            <a:solidFill>
              <a:schemeClr val="accent2">
                <a:lumMod val="80000"/>
              </a:schemeClr>
            </a:solidFill>
            <a:ln>
              <a:noFill/>
            </a:ln>
            <a:effectLst/>
          </c:spPr>
          <c:invertIfNegative val="0"/>
          <c:val>
            <c:numRef>
              <c:f>Tabelle1!$B$22</c:f>
              <c:numCache>
                <c:formatCode>General</c:formatCode>
                <c:ptCount val="1"/>
                <c:pt idx="0">
                  <c:v>12300</c:v>
                </c:pt>
              </c:numCache>
            </c:numRef>
          </c:val>
          <c:extLst>
            <c:ext xmlns:c16="http://schemas.microsoft.com/office/drawing/2014/chart" uri="{C3380CC4-5D6E-409C-BE32-E72D297353CC}">
              <c16:uniqueId val="{00000013-73D2-4BBA-99EA-378FFC7E03D3}"/>
            </c:ext>
          </c:extLst>
        </c:ser>
        <c:dLbls>
          <c:showLegendKey val="0"/>
          <c:showVal val="0"/>
          <c:showCatName val="0"/>
          <c:showSerName val="0"/>
          <c:showPercent val="0"/>
          <c:showBubbleSize val="0"/>
        </c:dLbls>
        <c:gapWidth val="150"/>
        <c:overlap val="100"/>
        <c:axId val="158555016"/>
        <c:axId val="193051744"/>
      </c:barChart>
      <c:catAx>
        <c:axId val="158555016"/>
        <c:scaling>
          <c:orientation val="minMax"/>
        </c:scaling>
        <c:delete val="1"/>
        <c:axPos val="l"/>
        <c:numFmt formatCode="General" sourceLinked="1"/>
        <c:majorTickMark val="none"/>
        <c:minorTickMark val="none"/>
        <c:tickLblPos val="nextTo"/>
        <c:crossAx val="193051744"/>
        <c:crosses val="autoZero"/>
        <c:auto val="1"/>
        <c:lblAlgn val="ctr"/>
        <c:lblOffset val="100"/>
        <c:noMultiLvlLbl val="0"/>
      </c:catAx>
      <c:valAx>
        <c:axId val="193051744"/>
        <c:scaling>
          <c:orientation val="minMax"/>
        </c:scaling>
        <c:delete val="1"/>
        <c:axPos val="b"/>
        <c:numFmt formatCode="General" sourceLinked="1"/>
        <c:majorTickMark val="none"/>
        <c:minorTickMark val="none"/>
        <c:tickLblPos val="nextTo"/>
        <c:crossAx val="1585550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700" b="1" i="0" u="none" strike="noStrike" kern="1200" baseline="0">
                <a:solidFill>
                  <a:schemeClr val="tx1">
                    <a:lumMod val="65000"/>
                    <a:lumOff val="35000"/>
                  </a:schemeClr>
                </a:solidFill>
                <a:latin typeface="Nunito Light"/>
                <a:ea typeface="+mn-ea"/>
                <a:cs typeface="+mn-cs"/>
              </a:defRPr>
            </a:pPr>
            <a:endParaRPr lang="de-DE"/>
          </a:p>
        </c:txPr>
      </c:legendEntry>
      <c:legendEntry>
        <c:idx val="1"/>
        <c:txPr>
          <a:bodyPr rot="0" spcFirstLastPara="1" vertOverflow="ellipsis" vert="horz" wrap="square" anchor="ctr" anchorCtr="1"/>
          <a:lstStyle/>
          <a:p>
            <a:pPr>
              <a:defRPr sz="1700" b="1" i="0" u="none" strike="noStrike" kern="1200" baseline="0">
                <a:solidFill>
                  <a:schemeClr val="tx1">
                    <a:lumMod val="65000"/>
                    <a:lumOff val="35000"/>
                  </a:schemeClr>
                </a:solidFill>
                <a:latin typeface="Nunito Light"/>
                <a:ea typeface="+mn-ea"/>
                <a:cs typeface="+mn-cs"/>
              </a:defRPr>
            </a:pPr>
            <a:endParaRPr lang="de-DE"/>
          </a:p>
        </c:txPr>
      </c:legendEntry>
      <c:legendEntry>
        <c:idx val="2"/>
        <c:txPr>
          <a:bodyPr rot="0" spcFirstLastPara="1" vertOverflow="ellipsis" vert="horz" wrap="square" anchor="ctr" anchorCtr="1"/>
          <a:lstStyle/>
          <a:p>
            <a:pPr>
              <a:defRPr sz="1700" b="1" i="0" u="none" strike="noStrike" kern="1200" baseline="0">
                <a:solidFill>
                  <a:schemeClr val="tx1">
                    <a:lumMod val="65000"/>
                    <a:lumOff val="35000"/>
                  </a:schemeClr>
                </a:solidFill>
                <a:latin typeface="Nunito Light"/>
                <a:ea typeface="+mn-ea"/>
                <a:cs typeface="+mn-cs"/>
              </a:defRPr>
            </a:pPr>
            <a:endParaRPr lang="de-DE"/>
          </a:p>
        </c:txPr>
      </c:legendEntry>
      <c:legendEntry>
        <c:idx val="3"/>
        <c:txPr>
          <a:bodyPr rot="0" spcFirstLastPara="1" vertOverflow="ellipsis" vert="horz" wrap="square" anchor="ctr" anchorCtr="1"/>
          <a:lstStyle/>
          <a:p>
            <a:pPr>
              <a:defRPr sz="1700" b="1" i="0" u="none" strike="noStrike" kern="1200" baseline="0">
                <a:solidFill>
                  <a:schemeClr val="tx1">
                    <a:lumMod val="65000"/>
                    <a:lumOff val="35000"/>
                  </a:schemeClr>
                </a:solidFill>
                <a:latin typeface="Nunito Light"/>
                <a:ea typeface="+mn-ea"/>
                <a:cs typeface="+mn-cs"/>
              </a:defRPr>
            </a:pPr>
            <a:endParaRPr lang="de-DE"/>
          </a:p>
        </c:txPr>
      </c:legendEntry>
      <c:legendEntry>
        <c:idx val="4"/>
        <c:txPr>
          <a:bodyPr rot="0" spcFirstLastPara="1" vertOverflow="ellipsis" vert="horz" wrap="square" anchor="ctr" anchorCtr="1"/>
          <a:lstStyle/>
          <a:p>
            <a:pPr>
              <a:defRPr sz="1700" b="1" i="0" u="none" strike="noStrike" kern="1200" baseline="0">
                <a:solidFill>
                  <a:schemeClr val="tx1">
                    <a:lumMod val="65000"/>
                    <a:lumOff val="35000"/>
                  </a:schemeClr>
                </a:solidFill>
                <a:latin typeface="Nunito Light"/>
                <a:ea typeface="+mn-ea"/>
                <a:cs typeface="+mn-cs"/>
              </a:defRPr>
            </a:pPr>
            <a:endParaRPr lang="de-DE"/>
          </a:p>
        </c:txPr>
      </c:legendEntry>
      <c:layout>
        <c:manualLayout>
          <c:xMode val="edge"/>
          <c:yMode val="edge"/>
          <c:x val="4.3591551465567202E-2"/>
          <c:y val="0.65934380881995402"/>
          <c:w val="0.92040023798554005"/>
          <c:h val="0.32432215179426899"/>
        </c:manualLayout>
      </c:layout>
      <c:overlay val="0"/>
      <c:spPr>
        <a:noFill/>
        <a:ln>
          <a:noFill/>
        </a:ln>
        <a:effectLst/>
      </c:spPr>
      <c:txPr>
        <a:bodyPr rot="0" spcFirstLastPara="1" vertOverflow="ellipsis" vert="horz" wrap="square" anchor="ctr" anchorCtr="1"/>
        <a:lstStyle/>
        <a:p>
          <a:pPr>
            <a:defRPr sz="1700" b="0" i="0" u="none" strike="noStrike" kern="1200" baseline="0">
              <a:solidFill>
                <a:schemeClr val="tx1">
                  <a:lumMod val="65000"/>
                  <a:lumOff val="35000"/>
                </a:schemeClr>
              </a:solidFill>
              <a:latin typeface="Nunito Ligh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A47-44F5-B08A-25887F71207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A47-44F5-B08A-25887F71207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A47-44F5-B08A-25887F71207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A47-44F5-B08A-25887F71207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A47-44F5-B08A-25887F71207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A47-44F5-B08A-25887F71207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1A47-44F5-B08A-25887F712079}"/>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1A47-44F5-B08A-25887F712079}"/>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1A47-44F5-B08A-25887F712079}"/>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1A47-44F5-B08A-25887F712079}"/>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1A47-44F5-B08A-25887F712079}"/>
              </c:ext>
            </c:extLst>
          </c:dPt>
          <c:dLbls>
            <c:dLbl>
              <c:idx val="0"/>
              <c:layout>
                <c:manualLayout>
                  <c:x val="4.1923852942097203E-2"/>
                  <c:y val="4.0813332783862503E-2"/>
                </c:manualLayout>
              </c:layout>
              <c:spPr>
                <a:noFill/>
                <a:ln>
                  <a:noFill/>
                </a:ln>
                <a:effectLst/>
              </c:spPr>
              <c:txPr>
                <a:bodyPr rot="0" spcFirstLastPara="1" vertOverflow="ellipsis" vert="horz" wrap="square" anchor="ctr" anchorCtr="1"/>
                <a:lstStyle/>
                <a:p>
                  <a:pPr>
                    <a:defRPr lang="en-US" sz="1700" b="1" i="0" u="none" strike="noStrike" kern="1200" spc="0" baseline="0">
                      <a:solidFill>
                        <a:srgbClr val="4472C4"/>
                      </a:solidFill>
                      <a:latin typeface="Nunito Light"/>
                      <a:ea typeface="+mn-ea"/>
                      <a:cs typeface="+mn-cs"/>
                    </a:defRPr>
                  </a:pPr>
                  <a:endParaRPr lang="de-DE"/>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47-44F5-B08A-25887F712079}"/>
                </c:ext>
              </c:extLst>
            </c:dLbl>
            <c:dLbl>
              <c:idx val="1"/>
              <c:spPr>
                <a:noFill/>
                <a:ln>
                  <a:noFill/>
                </a:ln>
                <a:effectLst/>
              </c:spPr>
              <c:txPr>
                <a:bodyPr rot="0" spcFirstLastPara="1" vertOverflow="ellipsis" vert="horz" wrap="square" anchor="ctr" anchorCtr="1"/>
                <a:lstStyle/>
                <a:p>
                  <a:pPr>
                    <a:defRPr sz="1700" b="1" i="0" u="none" strike="noStrike" kern="1200" spc="0" baseline="0">
                      <a:solidFill>
                        <a:schemeClr val="accent2"/>
                      </a:solidFill>
                      <a:latin typeface="Nunito Light"/>
                      <a:ea typeface="+mn-ea"/>
                      <a:cs typeface="+mn-cs"/>
                    </a:defRPr>
                  </a:pPr>
                  <a:endParaRPr lang="de-DE"/>
                </a:p>
              </c:txPr>
              <c:dLblPos val="outEnd"/>
              <c:showLegendKey val="0"/>
              <c:showVal val="0"/>
              <c:showCatName val="1"/>
              <c:showSerName val="0"/>
              <c:showPercent val="0"/>
              <c:showBubbleSize val="0"/>
              <c:extLst>
                <c:ext xmlns:c16="http://schemas.microsoft.com/office/drawing/2014/chart" uri="{C3380CC4-5D6E-409C-BE32-E72D297353CC}">
                  <c16:uniqueId val="{00000003-1A47-44F5-B08A-25887F712079}"/>
                </c:ext>
              </c:extLst>
            </c:dLbl>
            <c:dLbl>
              <c:idx val="2"/>
              <c:spPr>
                <a:noFill/>
                <a:ln>
                  <a:noFill/>
                </a:ln>
                <a:effectLst/>
              </c:spPr>
              <c:txPr>
                <a:bodyPr rot="0" spcFirstLastPara="1" vertOverflow="ellipsis" vert="horz" wrap="square" anchor="ctr" anchorCtr="1"/>
                <a:lstStyle/>
                <a:p>
                  <a:pPr>
                    <a:defRPr sz="1700" b="1" i="0" u="none" strike="noStrike" kern="1200" spc="0" baseline="0">
                      <a:solidFill>
                        <a:schemeClr val="accent3"/>
                      </a:solidFill>
                      <a:latin typeface="Nunito Light"/>
                      <a:ea typeface="+mn-ea"/>
                      <a:cs typeface="+mn-cs"/>
                    </a:defRPr>
                  </a:pPr>
                  <a:endParaRPr lang="de-DE"/>
                </a:p>
              </c:txPr>
              <c:dLblPos val="outEnd"/>
              <c:showLegendKey val="0"/>
              <c:showVal val="0"/>
              <c:showCatName val="1"/>
              <c:showSerName val="0"/>
              <c:showPercent val="0"/>
              <c:showBubbleSize val="0"/>
              <c:extLst>
                <c:ext xmlns:c16="http://schemas.microsoft.com/office/drawing/2014/chart" uri="{C3380CC4-5D6E-409C-BE32-E72D297353CC}">
                  <c16:uniqueId val="{00000005-1A47-44F5-B08A-25887F712079}"/>
                </c:ext>
              </c:extLst>
            </c:dLbl>
            <c:dLbl>
              <c:idx val="3"/>
              <c:spPr>
                <a:noFill/>
                <a:ln>
                  <a:noFill/>
                </a:ln>
                <a:effectLst/>
              </c:spPr>
              <c:txPr>
                <a:bodyPr rot="0" spcFirstLastPara="1" vertOverflow="ellipsis" vert="horz" wrap="square" anchor="ctr" anchorCtr="1"/>
                <a:lstStyle/>
                <a:p>
                  <a:pPr>
                    <a:defRPr sz="1500" b="1" i="0" u="none" strike="noStrike" kern="1200" spc="0" baseline="0">
                      <a:solidFill>
                        <a:schemeClr val="accent4"/>
                      </a:solidFill>
                      <a:latin typeface="Nunito Light"/>
                      <a:ea typeface="+mn-ea"/>
                      <a:cs typeface="+mn-cs"/>
                    </a:defRPr>
                  </a:pPr>
                  <a:endParaRPr lang="de-DE"/>
                </a:p>
              </c:txPr>
              <c:dLblPos val="outEnd"/>
              <c:showLegendKey val="0"/>
              <c:showVal val="0"/>
              <c:showCatName val="1"/>
              <c:showSerName val="0"/>
              <c:showPercent val="0"/>
              <c:showBubbleSize val="0"/>
              <c:extLst>
                <c:ext xmlns:c16="http://schemas.microsoft.com/office/drawing/2014/chart" uri="{C3380CC4-5D6E-409C-BE32-E72D297353CC}">
                  <c16:uniqueId val="{00000007-1A47-44F5-B08A-25887F712079}"/>
                </c:ext>
              </c:extLst>
            </c:dLbl>
            <c:dLbl>
              <c:idx val="4"/>
              <c:spPr>
                <a:noFill/>
                <a:ln>
                  <a:noFill/>
                </a:ln>
                <a:effectLst/>
              </c:spPr>
              <c:txPr>
                <a:bodyPr rot="0" spcFirstLastPara="1" vertOverflow="ellipsis" vert="horz" wrap="square" anchor="ctr" anchorCtr="1"/>
                <a:lstStyle/>
                <a:p>
                  <a:pPr>
                    <a:defRPr sz="1500" b="1" i="0" u="none" strike="noStrike" kern="1200" spc="0" baseline="0">
                      <a:solidFill>
                        <a:schemeClr val="accent5"/>
                      </a:solidFill>
                      <a:latin typeface="Nunito Light"/>
                      <a:ea typeface="+mn-ea"/>
                      <a:cs typeface="+mn-cs"/>
                    </a:defRPr>
                  </a:pPr>
                  <a:endParaRPr lang="de-DE"/>
                </a:p>
              </c:txPr>
              <c:dLblPos val="outEnd"/>
              <c:showLegendKey val="0"/>
              <c:showVal val="0"/>
              <c:showCatName val="1"/>
              <c:showSerName val="0"/>
              <c:showPercent val="0"/>
              <c:showBubbleSize val="0"/>
              <c:extLst>
                <c:ext xmlns:c16="http://schemas.microsoft.com/office/drawing/2014/chart" uri="{C3380CC4-5D6E-409C-BE32-E72D297353CC}">
                  <c16:uniqueId val="{00000009-1A47-44F5-B08A-25887F712079}"/>
                </c:ext>
              </c:extLst>
            </c:dLbl>
            <c:dLbl>
              <c:idx val="5"/>
              <c:spPr>
                <a:noFill/>
                <a:ln>
                  <a:noFill/>
                </a:ln>
                <a:effectLst/>
              </c:spPr>
              <c:txPr>
                <a:bodyPr rot="0" spcFirstLastPara="1" vertOverflow="ellipsis" vert="horz" wrap="square" anchor="ctr" anchorCtr="1"/>
                <a:lstStyle/>
                <a:p>
                  <a:pPr>
                    <a:defRPr sz="1500" b="1" i="0" u="none" strike="noStrike" kern="1200" spc="0" baseline="0">
                      <a:solidFill>
                        <a:schemeClr val="accent6"/>
                      </a:solidFill>
                      <a:latin typeface="Nunito Light"/>
                      <a:ea typeface="+mn-ea"/>
                      <a:cs typeface="+mn-cs"/>
                    </a:defRPr>
                  </a:pPr>
                  <a:endParaRPr lang="de-DE"/>
                </a:p>
              </c:txPr>
              <c:dLblPos val="outEnd"/>
              <c:showLegendKey val="0"/>
              <c:showVal val="0"/>
              <c:showCatName val="1"/>
              <c:showSerName val="0"/>
              <c:showPercent val="0"/>
              <c:showBubbleSize val="0"/>
              <c:extLst>
                <c:ext xmlns:c16="http://schemas.microsoft.com/office/drawing/2014/chart" uri="{C3380CC4-5D6E-409C-BE32-E72D297353CC}">
                  <c16:uniqueId val="{0000000B-1A47-44F5-B08A-25887F712079}"/>
                </c:ext>
              </c:extLst>
            </c:dLbl>
            <c:dLbl>
              <c:idx val="6"/>
              <c:spPr>
                <a:noFill/>
                <a:ln>
                  <a:noFill/>
                </a:ln>
                <a:effectLst/>
              </c:spPr>
              <c:txPr>
                <a:bodyPr rot="0" spcFirstLastPara="1" vertOverflow="ellipsis" vert="horz" wrap="square" anchor="ctr" anchorCtr="1"/>
                <a:lstStyle/>
                <a:p>
                  <a:pPr>
                    <a:defRPr sz="1500" b="1" i="0" u="none" strike="noStrike" kern="1200" spc="0" baseline="0">
                      <a:solidFill>
                        <a:schemeClr val="accent1">
                          <a:lumMod val="60000"/>
                        </a:schemeClr>
                      </a:solidFill>
                      <a:latin typeface="Nunito Light"/>
                      <a:ea typeface="+mn-ea"/>
                      <a:cs typeface="+mn-cs"/>
                    </a:defRPr>
                  </a:pPr>
                  <a:endParaRPr lang="de-DE"/>
                </a:p>
              </c:txPr>
              <c:dLblPos val="outEnd"/>
              <c:showLegendKey val="0"/>
              <c:showVal val="0"/>
              <c:showCatName val="1"/>
              <c:showSerName val="0"/>
              <c:showPercent val="0"/>
              <c:showBubbleSize val="0"/>
              <c:extLst>
                <c:ext xmlns:c16="http://schemas.microsoft.com/office/drawing/2014/chart" uri="{C3380CC4-5D6E-409C-BE32-E72D297353CC}">
                  <c16:uniqueId val="{0000000D-1A47-44F5-B08A-25887F712079}"/>
                </c:ext>
              </c:extLst>
            </c:dLbl>
            <c:dLbl>
              <c:idx val="7"/>
              <c:spPr>
                <a:noFill/>
                <a:ln>
                  <a:noFill/>
                </a:ln>
                <a:effectLst/>
              </c:spPr>
              <c:txPr>
                <a:bodyPr rot="0" spcFirstLastPara="1" vertOverflow="ellipsis" vert="horz" wrap="square" anchor="ctr" anchorCtr="1"/>
                <a:lstStyle/>
                <a:p>
                  <a:pPr>
                    <a:defRPr sz="1500" b="1" i="0" u="none" strike="noStrike" kern="1200" spc="0" baseline="0">
                      <a:solidFill>
                        <a:schemeClr val="accent2">
                          <a:lumMod val="60000"/>
                        </a:schemeClr>
                      </a:solidFill>
                      <a:latin typeface="Nunito Light"/>
                      <a:ea typeface="+mn-ea"/>
                      <a:cs typeface="+mn-cs"/>
                    </a:defRPr>
                  </a:pPr>
                  <a:endParaRPr lang="de-DE"/>
                </a:p>
              </c:txPr>
              <c:dLblPos val="outEnd"/>
              <c:showLegendKey val="0"/>
              <c:showVal val="0"/>
              <c:showCatName val="1"/>
              <c:showSerName val="0"/>
              <c:showPercent val="0"/>
              <c:showBubbleSize val="0"/>
              <c:extLst>
                <c:ext xmlns:c16="http://schemas.microsoft.com/office/drawing/2014/chart" uri="{C3380CC4-5D6E-409C-BE32-E72D297353CC}">
                  <c16:uniqueId val="{0000000F-1A47-44F5-B08A-25887F712079}"/>
                </c:ext>
              </c:extLst>
            </c:dLbl>
            <c:dLbl>
              <c:idx val="8"/>
              <c:spPr>
                <a:noFill/>
                <a:ln>
                  <a:noFill/>
                </a:ln>
                <a:effectLst/>
              </c:spPr>
              <c:txPr>
                <a:bodyPr rot="0" spcFirstLastPara="1" vertOverflow="ellipsis" vert="horz" wrap="square" anchor="ctr" anchorCtr="1"/>
                <a:lstStyle/>
                <a:p>
                  <a:pPr>
                    <a:defRPr sz="1500" b="1" i="0" u="none" strike="noStrike" kern="1200" spc="0" baseline="0">
                      <a:solidFill>
                        <a:schemeClr val="accent3">
                          <a:lumMod val="60000"/>
                        </a:schemeClr>
                      </a:solidFill>
                      <a:latin typeface="Nunito Light"/>
                      <a:ea typeface="+mn-ea"/>
                      <a:cs typeface="+mn-cs"/>
                    </a:defRPr>
                  </a:pPr>
                  <a:endParaRPr lang="de-DE"/>
                </a:p>
              </c:txPr>
              <c:dLblPos val="outEnd"/>
              <c:showLegendKey val="0"/>
              <c:showVal val="0"/>
              <c:showCatName val="1"/>
              <c:showSerName val="0"/>
              <c:showPercent val="0"/>
              <c:showBubbleSize val="0"/>
              <c:extLst>
                <c:ext xmlns:c16="http://schemas.microsoft.com/office/drawing/2014/chart" uri="{C3380CC4-5D6E-409C-BE32-E72D297353CC}">
                  <c16:uniqueId val="{00000011-1A47-44F5-B08A-25887F712079}"/>
                </c:ext>
              </c:extLst>
            </c:dLbl>
            <c:dLbl>
              <c:idx val="9"/>
              <c:layout>
                <c:manualLayout>
                  <c:x val="-1.44565010145163E-3"/>
                  <c:y val="-1.4404705688422101E-2"/>
                </c:manualLayout>
              </c:layout>
              <c:spPr>
                <a:noFill/>
                <a:ln>
                  <a:noFill/>
                </a:ln>
                <a:effectLst/>
              </c:spPr>
              <c:txPr>
                <a:bodyPr rot="0" spcFirstLastPara="1" vertOverflow="ellipsis" vert="horz" wrap="square" anchor="ctr" anchorCtr="1"/>
                <a:lstStyle/>
                <a:p>
                  <a:pPr>
                    <a:defRPr sz="1500" b="1" i="0" u="none" strike="noStrike" kern="1200" spc="0" baseline="0">
                      <a:solidFill>
                        <a:schemeClr val="accent4">
                          <a:lumMod val="60000"/>
                        </a:schemeClr>
                      </a:solidFill>
                      <a:latin typeface="Nunito Light"/>
                      <a:ea typeface="+mn-ea"/>
                      <a:cs typeface="+mn-cs"/>
                    </a:defRPr>
                  </a:pPr>
                  <a:endParaRPr lang="de-DE"/>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A47-44F5-B08A-25887F712079}"/>
                </c:ext>
              </c:extLst>
            </c:dLbl>
            <c:dLbl>
              <c:idx val="10"/>
              <c:delete val="1"/>
              <c:extLst>
                <c:ext xmlns:c15="http://schemas.microsoft.com/office/drawing/2012/chart" uri="{CE6537A1-D6FC-4f65-9D91-7224C49458BB}"/>
                <c:ext xmlns:c16="http://schemas.microsoft.com/office/drawing/2014/chart" uri="{C3380CC4-5D6E-409C-BE32-E72D297353CC}">
                  <c16:uniqueId val="{00000015-1A47-44F5-B08A-25887F712079}"/>
                </c:ext>
              </c:extLst>
            </c:dLbl>
            <c:spPr>
              <a:noFill/>
              <a:ln>
                <a:noFill/>
              </a:ln>
              <a:effectLst/>
            </c:sp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Tabelle1!$A$3:$A$13</c:f>
              <c:strCache>
                <c:ptCount val="11"/>
                <c:pt idx="0">
                  <c:v>Syria</c:v>
                </c:pt>
                <c:pt idx="1">
                  <c:v>Romania</c:v>
                </c:pt>
                <c:pt idx="2">
                  <c:v>Poland</c:v>
                </c:pt>
                <c:pt idx="3">
                  <c:v>Afghanistan</c:v>
                </c:pt>
                <c:pt idx="4">
                  <c:v>Bulgaria</c:v>
                </c:pt>
                <c:pt idx="5">
                  <c:v>Italy</c:v>
                </c:pt>
                <c:pt idx="6">
                  <c:v>Iraq</c:v>
                </c:pt>
                <c:pt idx="7">
                  <c:v>Albania</c:v>
                </c:pt>
                <c:pt idx="8">
                  <c:v>Croatia</c:v>
                </c:pt>
                <c:pt idx="9">
                  <c:v>Hungary</c:v>
                </c:pt>
                <c:pt idx="10">
                  <c:v>Other countries</c:v>
                </c:pt>
              </c:strCache>
            </c:strRef>
          </c:cat>
          <c:val>
            <c:numRef>
              <c:f>Tabelle1!$B$3:$B$13</c:f>
              <c:numCache>
                <c:formatCode>0.00%</c:formatCode>
                <c:ptCount val="11"/>
                <c:pt idx="0">
                  <c:v>0.153</c:v>
                </c:pt>
                <c:pt idx="1">
                  <c:v>0.1</c:v>
                </c:pt>
                <c:pt idx="2">
                  <c:v>9.1999999999999998E-2</c:v>
                </c:pt>
                <c:pt idx="3">
                  <c:v>4.3999999999999997E-2</c:v>
                </c:pt>
                <c:pt idx="4">
                  <c:v>3.9E-2</c:v>
                </c:pt>
                <c:pt idx="5">
                  <c:v>3.5000000000000003E-2</c:v>
                </c:pt>
                <c:pt idx="6">
                  <c:v>3.4000000000000002E-2</c:v>
                </c:pt>
                <c:pt idx="7">
                  <c:v>3.2000000000000001E-2</c:v>
                </c:pt>
                <c:pt idx="8">
                  <c:v>2.7E-2</c:v>
                </c:pt>
                <c:pt idx="9">
                  <c:v>2.5999999999999999E-2</c:v>
                </c:pt>
                <c:pt idx="10">
                  <c:v>0.41799999999999998</c:v>
                </c:pt>
              </c:numCache>
            </c:numRef>
          </c:val>
          <c:extLst>
            <c:ext xmlns:c16="http://schemas.microsoft.com/office/drawing/2014/chart" uri="{C3380CC4-5D6E-409C-BE32-E72D297353CC}">
              <c16:uniqueId val="{00000016-1A47-44F5-B08A-25887F712079}"/>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900">
          <a:latin typeface="Nunito Light"/>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Sheet1!$B$2</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78-4148-BFBC-D436AFF734D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78-4148-BFBC-D436AFF734D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78-4148-BFBC-D436AFF734D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78-4148-BFBC-D436AFF734D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B78-4148-BFBC-D436AFF734D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B78-4148-BFBC-D436AFF734D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B78-4148-BFBC-D436AFF734D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B78-4148-BFBC-D436AFF734D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B78-4148-BFBC-D436AFF734D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B78-4148-BFBC-D436AFF734D0}"/>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0B78-4148-BFBC-D436AFF734D0}"/>
              </c:ext>
            </c:extLst>
          </c:dPt>
          <c:cat>
            <c:strRef>
              <c:f>Sheet1!$A$3:$A$13</c:f>
              <c:strCache>
                <c:ptCount val="11"/>
                <c:pt idx="0">
                  <c:v>Poland</c:v>
                </c:pt>
                <c:pt idx="1">
                  <c:v>Romania</c:v>
                </c:pt>
                <c:pt idx="2">
                  <c:v>Bulgaria</c:v>
                </c:pt>
                <c:pt idx="3">
                  <c:v>Italy</c:v>
                </c:pt>
                <c:pt idx="4">
                  <c:v>Hungary</c:v>
                </c:pt>
                <c:pt idx="5">
                  <c:v>Serbia</c:v>
                </c:pt>
                <c:pt idx="6">
                  <c:v>US</c:v>
                </c:pt>
                <c:pt idx="7">
                  <c:v>Turkey</c:v>
                </c:pt>
                <c:pt idx="8">
                  <c:v>Spain</c:v>
                </c:pt>
                <c:pt idx="9">
                  <c:v>Switzerland</c:v>
                </c:pt>
                <c:pt idx="10">
                  <c:v>Other countries</c:v>
                </c:pt>
              </c:strCache>
            </c:strRef>
          </c:cat>
          <c:val>
            <c:numRef>
              <c:f>Sheet1!$B$3:$B$13</c:f>
              <c:numCache>
                <c:formatCode>0.00%</c:formatCode>
                <c:ptCount val="11"/>
                <c:pt idx="0">
                  <c:v>0.13300000000000001</c:v>
                </c:pt>
                <c:pt idx="1">
                  <c:v>0.127</c:v>
                </c:pt>
                <c:pt idx="2">
                  <c:v>4.5999999999999999E-2</c:v>
                </c:pt>
                <c:pt idx="3">
                  <c:v>3.7999999999999999E-2</c:v>
                </c:pt>
                <c:pt idx="4">
                  <c:v>3.7999999999999999E-2</c:v>
                </c:pt>
                <c:pt idx="5">
                  <c:v>3.4000000000000002E-2</c:v>
                </c:pt>
                <c:pt idx="6">
                  <c:v>3.3000000000000002E-2</c:v>
                </c:pt>
                <c:pt idx="7">
                  <c:v>3.1E-2</c:v>
                </c:pt>
                <c:pt idx="8">
                  <c:v>2.5000000000000001E-2</c:v>
                </c:pt>
                <c:pt idx="9">
                  <c:v>2.4E-2</c:v>
                </c:pt>
                <c:pt idx="10">
                  <c:v>0.47199999999999998</c:v>
                </c:pt>
              </c:numCache>
            </c:numRef>
          </c:val>
          <c:extLst>
            <c:ext xmlns:c16="http://schemas.microsoft.com/office/drawing/2014/chart" uri="{C3380CC4-5D6E-409C-BE32-E72D297353CC}">
              <c16:uniqueId val="{00000000-D717-4244-8B65-53C4671DCB3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0.62335</cdr:x>
      <cdr:y>0.80098</cdr:y>
    </cdr:from>
    <cdr:to>
      <cdr:x>0.71465</cdr:x>
      <cdr:y>0.8805</cdr:y>
    </cdr:to>
    <cdr:sp macro="" textlink="">
      <cdr:nvSpPr>
        <cdr:cNvPr id="2" name="TextBox 33">
          <a:extLst xmlns:a="http://schemas.openxmlformats.org/drawingml/2006/main">
            <a:ext uri="{FF2B5EF4-FFF2-40B4-BE49-F238E27FC236}">
              <a16:creationId xmlns:a16="http://schemas.microsoft.com/office/drawing/2014/main" id="{19D15BC5-FD49-48AB-9BB1-AA2BFA175163}"/>
            </a:ext>
          </a:extLst>
        </cdr:cNvPr>
        <cdr:cNvSpPr txBox="1"/>
      </cdr:nvSpPr>
      <cdr:spPr>
        <a:xfrm xmlns:a="http://schemas.openxmlformats.org/drawingml/2006/main">
          <a:off x="3799972" y="3255183"/>
          <a:ext cx="556563" cy="3231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xmlns:a="http://schemas.openxmlformats.org/drawingml/2006/main">
          <a:r>
            <a:rPr lang="en-GB" sz="1500" b="1" dirty="0">
              <a:solidFill>
                <a:schemeClr val="bg1"/>
              </a:solidFill>
              <a:latin typeface="Nunito Light" panose="020B0604020202020204"/>
            </a:rPr>
            <a:t>3,4</a:t>
          </a:r>
          <a:r>
            <a:rPr lang="en-GB" sz="1350" b="1" dirty="0">
              <a:solidFill>
                <a:schemeClr val="bg1"/>
              </a:solidFill>
              <a:latin typeface="Nunito Light" panose="020B0604020202020204"/>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2971800" cy="497285"/>
          </a:xfrm>
          <a:prstGeom prst="rect">
            <a:avLst/>
          </a:prstGeom>
          <a:noFill/>
          <a:ln>
            <a:noFill/>
          </a:ln>
        </p:spPr>
        <p:txBody>
          <a:bodyPr wrap="square"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4" y="1"/>
            <a:ext cx="2971800" cy="497285"/>
          </a:xfrm>
          <a:prstGeom prst="rect">
            <a:avLst/>
          </a:prstGeom>
          <a:noFill/>
          <a:ln>
            <a:noFill/>
          </a:ln>
        </p:spPr>
        <p:txBody>
          <a:bodyPr wrap="square" lIns="91425" tIns="91425" rIns="91425" bIns="91425" anchor="t" anchorCtr="0"/>
          <a:lstStyle>
            <a:lvl1pPr marL="0" marR="0" lvl="0" indent="0" algn="r"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1" y="4724203"/>
            <a:ext cx="5486400" cy="4475559"/>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6678"/>
            <a:ext cx="2971800" cy="497285"/>
          </a:xfrm>
          <a:prstGeom prst="rect">
            <a:avLst/>
          </a:prstGeom>
          <a:noFill/>
          <a:ln>
            <a:noFill/>
          </a:ln>
        </p:spPr>
        <p:txBody>
          <a:bodyPr wrap="square" lIns="91425" tIns="91425" rIns="91425" bIns="91425" anchor="b"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0" algn="r" rtl="0">
              <a:spcBef>
                <a:spcPts val="0"/>
              </a:spcBef>
              <a:buSzPct val="25000"/>
              <a:buNone/>
            </a:pPr>
            <a:fld id="{00000000-1234-1234-1234-123412341234}" type="slidenum">
              <a:rPr lang="en-GB" sz="1300" b="0" i="0" u="none" strike="noStrike" cap="none">
                <a:solidFill>
                  <a:schemeClr val="dk1"/>
                </a:solidFill>
                <a:latin typeface="Calibri"/>
                <a:ea typeface="Calibri"/>
                <a:cs typeface="Calibri"/>
                <a:sym typeface="Calibri"/>
              </a:rPr>
              <a:t>‹Nr.›</a:t>
            </a:fld>
            <a:endParaRPr lang="en-GB"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00242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a:extLst>
              <a:ext uri="{FF2B5EF4-FFF2-40B4-BE49-F238E27FC236}">
                <a16:creationId xmlns:a16="http://schemas.microsoft.com/office/drawing/2014/main" id="{81B011A6-63AD-44DD-9034-AA526C47503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izenplatzhalter 2">
            <a:extLst>
              <a:ext uri="{FF2B5EF4-FFF2-40B4-BE49-F238E27FC236}">
                <a16:creationId xmlns:a16="http://schemas.microsoft.com/office/drawing/2014/main" id="{761FDE4C-6380-47C5-9239-E2212417E9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dirty="0"/>
          </a:p>
        </p:txBody>
      </p:sp>
      <p:sp>
        <p:nvSpPr>
          <p:cNvPr id="57347" name="Foliennummernplatzhalter 3">
            <a:extLst>
              <a:ext uri="{FF2B5EF4-FFF2-40B4-BE49-F238E27FC236}">
                <a16:creationId xmlns:a16="http://schemas.microsoft.com/office/drawing/2014/main" id="{82CCC3BE-EA92-4B52-8B1A-A707F5449A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6E93196-770F-4773-ACF2-621DB0313863}" type="slidenum">
              <a:rPr lang="de-DE" altLang="de-DE"/>
              <a:pPr/>
              <a:t>1</a:t>
            </a:fld>
            <a:endParaRPr lang="de-DE" altLang="de-DE"/>
          </a:p>
        </p:txBody>
      </p:sp>
    </p:spTree>
    <p:extLst>
      <p:ext uri="{BB962C8B-B14F-4D97-AF65-F5344CB8AC3E}">
        <p14:creationId xmlns:p14="http://schemas.microsoft.com/office/powerpoint/2010/main" val="27883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This is one example for drawing a life-path showing the ups and downs in your life which you could use to illustrate what you took away from these experiences.</a:t>
            </a:r>
          </a:p>
        </p:txBody>
      </p:sp>
      <p:sp>
        <p:nvSpPr>
          <p:cNvPr id="339" name="Shape 339"/>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10</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90144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This is another option to illustrate your life path using a life-line.</a:t>
            </a:r>
          </a:p>
        </p:txBody>
      </p:sp>
      <p:sp>
        <p:nvSpPr>
          <p:cNvPr id="348" name="Shape 348"/>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11</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94956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The third example shows different life events such as getting a dog, which may have helped you to assume responsibility, for example. These are just three examples. You can of course develop other additional formats that you feel are appropriate. </a:t>
            </a:r>
          </a:p>
        </p:txBody>
      </p:sp>
      <p:sp>
        <p:nvSpPr>
          <p:cNvPr id="357" name="Shape 357"/>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12</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05800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endParaRPr sz="1200" b="0" i="0" u="none" strike="noStrike" cap="none" dirty="0">
              <a:solidFill>
                <a:schemeClr val="dk1"/>
              </a:solidFill>
              <a:latin typeface="Nunito Light"/>
              <a:ea typeface="Nunito Light"/>
              <a:cs typeface="Nunito Light"/>
              <a:sym typeface="Nunito Light"/>
            </a:endParaRPr>
          </a:p>
        </p:txBody>
      </p:sp>
      <p:sp>
        <p:nvSpPr>
          <p:cNvPr id="365" name="Shape 365"/>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13</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39485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In his book</a:t>
            </a:r>
            <a:r>
              <a:rPr lang="en-GB" sz="1200" b="0" i="0" u="none" strike="noStrike" cap="none" dirty="0">
                <a:solidFill>
                  <a:srgbClr val="FF0000"/>
                </a:solidFill>
                <a:latin typeface="Nunito Light"/>
                <a:ea typeface="Nunito Light"/>
                <a:cs typeface="Nunito Light"/>
                <a:sym typeface="Nunito Light"/>
              </a:rPr>
              <a:t> </a:t>
            </a:r>
            <a:r>
              <a:rPr lang="en-GB" sz="1200" b="0" i="0" u="none" strike="noStrike" cap="none" dirty="0">
                <a:solidFill>
                  <a:schemeClr val="dk1"/>
                </a:solidFill>
                <a:latin typeface="Nunito Light"/>
                <a:ea typeface="Nunito Light"/>
                <a:cs typeface="Nunito Light"/>
                <a:sym typeface="Nunito Light"/>
              </a:rPr>
              <a:t>Hansen (2009) calls for an open definition and understanding of culture. This requires moving away from considering culture for example solely in relation to a ‘passport identity’ or as ‘ethnic groups’ such as the offspring of Turkish migrants in Germany or British pensioners moving to France and living in a kind of ‘cultural enclave’. He postulates that there is a vast number of collectives that influence our lives.</a:t>
            </a:r>
            <a:r>
              <a:rPr lang="en-GB" sz="1200" b="0" i="0" u="none" strike="noStrike" cap="none" baseline="0" dirty="0">
                <a:solidFill>
                  <a:schemeClr val="dk1"/>
                </a:solidFill>
                <a:latin typeface="Nunito Light"/>
                <a:ea typeface="Nunito Light"/>
                <a:cs typeface="Nunito Light"/>
                <a:sym typeface="Nunito Light"/>
              </a:rPr>
              <a:t> These could be</a:t>
            </a:r>
            <a:r>
              <a:rPr lang="en-GB" sz="1200" b="0" i="0" u="none" strike="noStrike" cap="none" dirty="0">
                <a:solidFill>
                  <a:schemeClr val="dk1"/>
                </a:solidFill>
                <a:latin typeface="Nunito Light"/>
                <a:ea typeface="Nunito Light"/>
                <a:cs typeface="Nunito Light"/>
                <a:sym typeface="Nunito Light"/>
              </a:rPr>
              <a:t> religion, regions, villages, clubs, gender, even hair colour (blonde)</a:t>
            </a:r>
            <a:r>
              <a:rPr lang="en-GB" sz="1200" b="0" i="0" u="none" strike="noStrike" cap="none" baseline="0" dirty="0">
                <a:solidFill>
                  <a:schemeClr val="dk1"/>
                </a:solidFill>
                <a:latin typeface="Nunito Light"/>
                <a:ea typeface="Nunito Light"/>
                <a:cs typeface="Nunito Light"/>
                <a:sym typeface="Nunito Light"/>
              </a:rPr>
              <a:t> as well as</a:t>
            </a:r>
            <a:r>
              <a:rPr lang="en-GB" sz="1200" b="0" i="0" u="none" strike="noStrike" cap="none" dirty="0">
                <a:solidFill>
                  <a:schemeClr val="dk1"/>
                </a:solidFill>
                <a:latin typeface="Nunito Light"/>
                <a:ea typeface="Nunito Light"/>
                <a:cs typeface="Nunito Light"/>
                <a:sym typeface="Nunito Light"/>
              </a:rPr>
              <a:t> many others. </a:t>
            </a:r>
          </a:p>
          <a:p>
            <a:pPr marL="0" marR="0" lvl="0" indent="0" algn="l" rtl="0">
              <a:spcBef>
                <a:spcPts val="0"/>
              </a:spcBef>
              <a:buSzPct val="25000"/>
              <a:buNone/>
            </a:pPr>
            <a:endParaRPr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We can categorise these memberships</a:t>
            </a:r>
            <a:r>
              <a:rPr lang="en-GB" sz="1200" b="0" i="0" u="none" strike="noStrike" cap="none" baseline="0" dirty="0">
                <a:solidFill>
                  <a:schemeClr val="dk1"/>
                </a:solidFill>
                <a:latin typeface="Nunito Light"/>
                <a:ea typeface="Nunito Light"/>
                <a:cs typeface="Nunito Light"/>
                <a:sym typeface="Nunito Light"/>
              </a:rPr>
              <a:t> into those</a:t>
            </a:r>
            <a:r>
              <a:rPr lang="en-GB" sz="1200" b="0" i="0" u="none" strike="noStrike" cap="none" dirty="0">
                <a:solidFill>
                  <a:schemeClr val="dk1"/>
                </a:solidFill>
                <a:latin typeface="Nunito Light"/>
                <a:ea typeface="Nunito Light"/>
                <a:cs typeface="Nunito Light"/>
                <a:sym typeface="Nunito Light"/>
              </a:rPr>
              <a:t> which are natural, such as gender or age, and</a:t>
            </a:r>
            <a:r>
              <a:rPr lang="en-GB" sz="1200" b="0" i="0" u="none" strike="noStrike" cap="none" baseline="0" dirty="0">
                <a:solidFill>
                  <a:schemeClr val="dk1"/>
                </a:solidFill>
                <a:latin typeface="Nunito Light"/>
                <a:ea typeface="Nunito Light"/>
                <a:cs typeface="Nunito Light"/>
                <a:sym typeface="Nunito Light"/>
              </a:rPr>
              <a:t> into</a:t>
            </a:r>
            <a:r>
              <a:rPr lang="en-GB" sz="1200" b="0" i="0" u="none" strike="noStrike" cap="none" dirty="0">
                <a:solidFill>
                  <a:schemeClr val="dk1"/>
                </a:solidFill>
                <a:latin typeface="Nunito Light"/>
                <a:ea typeface="Nunito Light"/>
                <a:cs typeface="Nunito Light"/>
                <a:sym typeface="Nunito Light"/>
              </a:rPr>
              <a:t> collectives that are based on common interests such as sports, or into abstract collectives such as being blonde. </a:t>
            </a:r>
          </a:p>
          <a:p>
            <a:pPr marL="0" marR="0" lvl="0" indent="0" algn="l" rtl="0">
              <a:spcBef>
                <a:spcPts val="0"/>
              </a:spcBef>
              <a:buSzPct val="25000"/>
              <a:buNone/>
            </a:pPr>
            <a:endParaRPr lang="en-GB"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He also proposes a distinction between roof-collectives and collectives of a first order or sub-collectives. Collectives of a first order are made up of individuals and are small collectives. Collectives of a second order are, for example, the Catholic Church, universities, regions. These roof-collectives are also characterised by a greater heterogeneity than sub-collectives. He considers modern pluralistic nations such as Germany to</a:t>
            </a:r>
            <a:r>
              <a:rPr lang="en-GB" sz="1200" b="0" i="0" u="none" strike="noStrike" cap="none" baseline="0" dirty="0">
                <a:solidFill>
                  <a:schemeClr val="dk1"/>
                </a:solidFill>
                <a:latin typeface="Nunito Light"/>
                <a:ea typeface="Nunito Light"/>
                <a:cs typeface="Nunito Light"/>
                <a:sym typeface="Nunito Light"/>
              </a:rPr>
              <a:t> be</a:t>
            </a:r>
            <a:r>
              <a:rPr lang="en-GB" sz="1200" b="0" i="0" u="none" strike="noStrike" cap="none" dirty="0">
                <a:solidFill>
                  <a:schemeClr val="dk1"/>
                </a:solidFill>
                <a:latin typeface="Nunito Light"/>
                <a:ea typeface="Nunito Light"/>
                <a:cs typeface="Nunito Light"/>
                <a:sym typeface="Nunito Light"/>
              </a:rPr>
              <a:t> a third-grade collective or a poly-collective.</a:t>
            </a:r>
          </a:p>
        </p:txBody>
      </p:sp>
      <p:sp>
        <p:nvSpPr>
          <p:cNvPr id="373" name="Shape 373"/>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14</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16273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This picture illustrates a</a:t>
            </a:r>
            <a:r>
              <a:rPr lang="en-GB" sz="1200" b="0" i="0" u="none" strike="noStrike" cap="none" baseline="0" dirty="0">
                <a:solidFill>
                  <a:schemeClr val="dk1"/>
                </a:solidFill>
                <a:latin typeface="Nunito Light"/>
                <a:ea typeface="Nunito Light"/>
                <a:cs typeface="Nunito Light"/>
                <a:sym typeface="Nunito Light"/>
              </a:rPr>
              <a:t> number of issues</a:t>
            </a:r>
            <a:r>
              <a:rPr lang="en-GB" sz="1200" b="0" i="0" u="none" strike="noStrike" cap="none" dirty="0">
                <a:solidFill>
                  <a:schemeClr val="dk1"/>
                </a:solidFill>
                <a:latin typeface="Nunito Light"/>
                <a:ea typeface="Nunito Light"/>
                <a:cs typeface="Nunito Light"/>
                <a:sym typeface="Nunito Light"/>
              </a:rPr>
              <a:t>:</a:t>
            </a:r>
          </a:p>
          <a:p>
            <a:pPr marL="0" marR="0" lvl="0" indent="0" algn="l" rtl="0">
              <a:spcBef>
                <a:spcPts val="0"/>
              </a:spcBef>
              <a:buSzPct val="25000"/>
              <a:buNone/>
            </a:pPr>
            <a:endParaRPr lang="en-GB" sz="1200" b="0" i="0" u="none" strike="noStrike" cap="none" dirty="0">
              <a:solidFill>
                <a:schemeClr val="dk1"/>
              </a:solidFill>
              <a:latin typeface="Nunito Light"/>
              <a:ea typeface="Nunito Light"/>
              <a:cs typeface="Nunito Light"/>
              <a:sym typeface="Nunito Light"/>
            </a:endParaRPr>
          </a:p>
          <a:p>
            <a:pPr marL="228600" marR="0" lvl="0" indent="-228600" algn="l" rtl="0">
              <a:spcBef>
                <a:spcPts val="0"/>
              </a:spcBef>
              <a:buSzPct val="25000"/>
              <a:buFont typeface="+mj-lt"/>
              <a:buAutoNum type="alphaLcPeriod"/>
            </a:pPr>
            <a:r>
              <a:rPr lang="en-GB" sz="1200" b="0" i="0" u="none" strike="noStrike" cap="none" dirty="0">
                <a:solidFill>
                  <a:schemeClr val="dk1"/>
                </a:solidFill>
                <a:latin typeface="Nunito Light"/>
                <a:ea typeface="Nunito Light"/>
                <a:cs typeface="Nunito Light"/>
                <a:sym typeface="Nunito Light"/>
              </a:rPr>
              <a:t>Members of the same roof-collective are members of many different or the same sub-collectives. Germany for example can be considered a roof-collective and people who have two pass-ports may identify with two different national roof-collectives. People belonging to the German roof-collective may follow the way of Buddha and thus consider themselves to</a:t>
            </a:r>
            <a:r>
              <a:rPr lang="en-GB" sz="1200" b="0" i="0" u="none" strike="noStrike" cap="none" baseline="0" dirty="0">
                <a:solidFill>
                  <a:schemeClr val="dk1"/>
                </a:solidFill>
                <a:latin typeface="Nunito Light"/>
                <a:ea typeface="Nunito Light"/>
                <a:cs typeface="Nunito Light"/>
                <a:sym typeface="Nunito Light"/>
              </a:rPr>
              <a:t> be</a:t>
            </a:r>
            <a:r>
              <a:rPr lang="en-GB" sz="1200" b="0" i="0" u="none" strike="noStrike" cap="none" dirty="0">
                <a:solidFill>
                  <a:schemeClr val="dk1"/>
                </a:solidFill>
                <a:latin typeface="Nunito Light"/>
                <a:ea typeface="Nunito Light"/>
                <a:cs typeface="Nunito Light"/>
                <a:sym typeface="Nunito Light"/>
              </a:rPr>
              <a:t> members of the sub-collectives of Buddhists. They share this membership with many other people attempting to follow the teachings and practices of Buddha. Other sub-collectives are for example your family, your sports-club, and the university where you study. </a:t>
            </a:r>
          </a:p>
          <a:p>
            <a:pPr marL="228600" marR="0" lvl="0" indent="-228600" algn="l" rtl="0">
              <a:spcBef>
                <a:spcPts val="0"/>
              </a:spcBef>
              <a:buSzPct val="25000"/>
              <a:buFont typeface="+mj-lt"/>
              <a:buAutoNum type="alphaLcPeriod"/>
            </a:pPr>
            <a:endParaRPr lang="en-GB" sz="1200" b="0" i="0" u="none" strike="noStrike" cap="none" dirty="0">
              <a:solidFill>
                <a:schemeClr val="dk1"/>
              </a:solidFill>
              <a:latin typeface="Nunito Light"/>
              <a:ea typeface="Nunito Light"/>
              <a:cs typeface="Nunito Light"/>
              <a:sym typeface="Nunito Light"/>
            </a:endParaRPr>
          </a:p>
          <a:p>
            <a:pPr marL="228600" marR="0" lvl="0" indent="-228600" algn="l" rtl="0">
              <a:spcBef>
                <a:spcPts val="0"/>
              </a:spcBef>
              <a:buSzPct val="25000"/>
              <a:buFont typeface="+mj-lt"/>
              <a:buAutoNum type="alphaLcPeriod"/>
            </a:pPr>
            <a:r>
              <a:rPr lang="en-GB" sz="1200" b="0" i="0" u="none" strike="noStrike" cap="none" dirty="0">
                <a:solidFill>
                  <a:schemeClr val="dk1"/>
                </a:solidFill>
                <a:latin typeface="Nunito Light"/>
                <a:ea typeface="Nunito Light"/>
                <a:cs typeface="Nunito Light"/>
                <a:sym typeface="Nunito Light"/>
              </a:rPr>
              <a:t>Members of a collective share a relationship</a:t>
            </a:r>
            <a:r>
              <a:rPr lang="en-GB" sz="1200" b="0" i="0" u="none" strike="noStrike" cap="none" baseline="0" dirty="0">
                <a:solidFill>
                  <a:schemeClr val="dk1"/>
                </a:solidFill>
                <a:latin typeface="Nunito Light"/>
                <a:ea typeface="Nunito Light"/>
                <a:cs typeface="Nunito Light"/>
                <a:sym typeface="Nunito Light"/>
              </a:rPr>
              <a:t> with</a:t>
            </a:r>
            <a:r>
              <a:rPr lang="en-GB" sz="1200" b="0" i="0" u="none" strike="noStrike" cap="none" dirty="0">
                <a:solidFill>
                  <a:schemeClr val="dk1"/>
                </a:solidFill>
                <a:latin typeface="Nunito Light"/>
                <a:ea typeface="Nunito Light"/>
                <a:cs typeface="Nunito Light"/>
                <a:sym typeface="Nunito Light"/>
              </a:rPr>
              <a:t> certain conventions and values. Considering sub-collectives and multi-collectivity thus enables us to study small entities and depicting commonalities among its members. At the same time it means acknowledging the diversity within a society. </a:t>
            </a:r>
          </a:p>
          <a:p>
            <a:pPr marL="228600" marR="0" lvl="0" indent="-228600" algn="l" rtl="0">
              <a:spcBef>
                <a:spcPts val="0"/>
              </a:spcBef>
              <a:buSzPct val="25000"/>
              <a:buFont typeface="+mj-lt"/>
              <a:buAutoNum type="alphaLcPeriod"/>
            </a:pPr>
            <a:endParaRPr lang="en-GB" sz="1200" b="0" i="0" u="none" strike="noStrike" cap="none" dirty="0">
              <a:solidFill>
                <a:schemeClr val="dk1"/>
              </a:solidFill>
              <a:latin typeface="Nunito Light"/>
              <a:ea typeface="Nunito Light"/>
              <a:cs typeface="Nunito Light"/>
              <a:sym typeface="Nunito Light"/>
            </a:endParaRPr>
          </a:p>
          <a:p>
            <a:pPr marL="228600" marR="0" lvl="0" indent="-228600" algn="l" rtl="0">
              <a:spcBef>
                <a:spcPts val="0"/>
              </a:spcBef>
              <a:buSzPct val="25000"/>
              <a:buFont typeface="+mj-lt"/>
              <a:buAutoNum type="alphaLcPeriod"/>
            </a:pPr>
            <a:r>
              <a:rPr lang="en-GB" sz="1200" b="0" i="0" u="none" strike="noStrike" cap="none" dirty="0">
                <a:solidFill>
                  <a:schemeClr val="dk1"/>
                </a:solidFill>
                <a:latin typeface="Nunito Light"/>
                <a:ea typeface="Nunito Light"/>
                <a:cs typeface="Nunito Light"/>
                <a:sym typeface="Nunito Light"/>
              </a:rPr>
              <a:t>This picture also illustrates the</a:t>
            </a:r>
            <a:r>
              <a:rPr lang="en-GB" sz="1200" b="0" i="0" u="none" strike="noStrike" cap="none" baseline="0" dirty="0">
                <a:solidFill>
                  <a:schemeClr val="dk1"/>
                </a:solidFill>
                <a:latin typeface="Nunito Light"/>
                <a:ea typeface="Nunito Light"/>
                <a:cs typeface="Nunito Light"/>
                <a:sym typeface="Nunito Light"/>
              </a:rPr>
              <a:t> fact</a:t>
            </a:r>
            <a:r>
              <a:rPr lang="en-GB" sz="1200" b="0" i="0" u="none" strike="noStrike" cap="none" dirty="0">
                <a:solidFill>
                  <a:schemeClr val="dk1"/>
                </a:solidFill>
                <a:latin typeface="Nunito Light"/>
                <a:ea typeface="Nunito Light"/>
                <a:cs typeface="Nunito Light"/>
                <a:sym typeface="Nunito Light"/>
              </a:rPr>
              <a:t> that roof-collectives are influenced by sub-collectives and vice versa. If we consider the example of the sub-collective of Buddhists, we can see</a:t>
            </a:r>
            <a:r>
              <a:rPr lang="en-GB" sz="1200" b="0" i="0" u="none" strike="noStrike" cap="none" baseline="0" dirty="0">
                <a:solidFill>
                  <a:schemeClr val="dk1"/>
                </a:solidFill>
                <a:latin typeface="Nunito Light"/>
                <a:ea typeface="Nunito Light"/>
                <a:cs typeface="Nunito Light"/>
                <a:sym typeface="Nunito Light"/>
              </a:rPr>
              <a:t> </a:t>
            </a:r>
            <a:r>
              <a:rPr lang="en-GB" sz="1200" b="0" i="0" u="none" strike="noStrike" cap="none" dirty="0">
                <a:solidFill>
                  <a:schemeClr val="dk1"/>
                </a:solidFill>
                <a:latin typeface="Nunito Light"/>
                <a:ea typeface="Nunito Light"/>
                <a:cs typeface="Nunito Light"/>
                <a:sym typeface="Nunito Light"/>
              </a:rPr>
              <a:t>that their mental and moral path may, in the long run, have an influence on the roof-collective and other sub-collectives. Indicators of this are that mindfulness and mindfulness practices, which appear to have their roots in Buddhism and Hinduism are increasingly finding</a:t>
            </a:r>
            <a:r>
              <a:rPr lang="en-GB" sz="1200" b="0" i="0" u="none" strike="noStrike" cap="none" baseline="0" dirty="0">
                <a:solidFill>
                  <a:schemeClr val="dk1"/>
                </a:solidFill>
                <a:latin typeface="Nunito Light"/>
                <a:ea typeface="Nunito Light"/>
                <a:cs typeface="Nunito Light"/>
                <a:sym typeface="Nunito Light"/>
              </a:rPr>
              <a:t> their way </a:t>
            </a:r>
            <a:r>
              <a:rPr lang="en-GB" sz="1200" b="0" i="0" u="none" strike="noStrike" cap="none" dirty="0">
                <a:solidFill>
                  <a:schemeClr val="dk1"/>
                </a:solidFill>
                <a:latin typeface="Nunito Light"/>
                <a:ea typeface="Nunito Light"/>
                <a:cs typeface="Nunito Light"/>
                <a:sym typeface="Nunito Light"/>
              </a:rPr>
              <a:t>into ordinary life, business and management.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82" name="Shape 382"/>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15</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84445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3" name="Shape 393"/>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76200" algn="l" rtl="0">
              <a:lnSpc>
                <a:spcPct val="100000"/>
              </a:lnSpc>
              <a:spcBef>
                <a:spcPts val="0"/>
              </a:spcBef>
              <a:spcAft>
                <a:spcPts val="0"/>
              </a:spcAft>
              <a:buClr>
                <a:schemeClr val="dk1"/>
              </a:buClr>
              <a:buSzPct val="100000"/>
              <a:buFont typeface="Nunito Light"/>
              <a:buNone/>
            </a:pPr>
            <a:r>
              <a:rPr lang="en-GB" sz="1200" b="0" i="0" u="none" strike="noStrike" cap="none" dirty="0">
                <a:solidFill>
                  <a:schemeClr val="dk1"/>
                </a:solidFill>
                <a:latin typeface="Nunito Light"/>
                <a:ea typeface="Nunito Light"/>
                <a:cs typeface="Nunito Light"/>
                <a:sym typeface="Nunito Light"/>
              </a:rPr>
              <a:t>If we consider these name-plates, we can say</a:t>
            </a:r>
            <a:r>
              <a:rPr lang="en-GB" sz="1200" b="0" i="0" u="none" strike="noStrike" cap="none" baseline="0" dirty="0">
                <a:solidFill>
                  <a:schemeClr val="dk1"/>
                </a:solidFill>
                <a:latin typeface="Nunito Light"/>
                <a:ea typeface="Nunito Light"/>
                <a:cs typeface="Nunito Light"/>
                <a:sym typeface="Nunito Light"/>
              </a:rPr>
              <a:t> that</a:t>
            </a:r>
            <a:r>
              <a:rPr lang="en-GB" sz="1200" b="0" i="0" u="none" strike="noStrike" cap="none" dirty="0">
                <a:solidFill>
                  <a:schemeClr val="dk1"/>
                </a:solidFill>
                <a:latin typeface="Nunito Light"/>
                <a:ea typeface="Nunito Light"/>
                <a:cs typeface="Nunito Light"/>
                <a:sym typeface="Nunito Light"/>
              </a:rPr>
              <a:t> there is a likelihood that some of the inhabitants have roots or connections to countries outside of Germany. Whether the inhabitants are born here is not known, and if this is indeed the case, for how long the inhabitants have lived here in Germany is also uncertain. Do we know what they share other than living in the same house? Would such knowledge help us when interacting with them? Although this could be debated, the name plates suggest a diversity of cultural orientations and thus we might call this cultural plurality. Cultural plurality here is understood in a descriptive sense to acknowledge the range of cultural orientations within a society and thus membership of different sub-collectives.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94" name="Shape 394"/>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16</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06026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5" name="Shape 405"/>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76200" algn="l" rtl="0">
              <a:lnSpc>
                <a:spcPct val="100000"/>
              </a:lnSpc>
              <a:spcBef>
                <a:spcPts val="0"/>
              </a:spcBef>
              <a:spcAft>
                <a:spcPts val="0"/>
              </a:spcAft>
              <a:buClr>
                <a:schemeClr val="dk1"/>
              </a:buClr>
              <a:buSzPct val="100000"/>
              <a:buFont typeface="Nunito Light"/>
              <a:buNone/>
            </a:pPr>
            <a:r>
              <a:rPr lang="en-GB" sz="1200" b="0" i="0" u="none" strike="noStrike" cap="none" dirty="0">
                <a:solidFill>
                  <a:schemeClr val="dk1"/>
                </a:solidFill>
                <a:latin typeface="Nunito Light"/>
                <a:ea typeface="Nunito Light"/>
                <a:cs typeface="Nunito Light"/>
                <a:sym typeface="Nunito Light"/>
              </a:rPr>
              <a:t>The chart indicates that there are many people in London who do not speak English</a:t>
            </a:r>
            <a:r>
              <a:rPr lang="en-GB" sz="1200" b="0" i="0" u="none" strike="noStrike" cap="none" baseline="0" dirty="0">
                <a:solidFill>
                  <a:schemeClr val="dk1"/>
                </a:solidFill>
                <a:latin typeface="Nunito Light"/>
                <a:ea typeface="Nunito Light"/>
                <a:cs typeface="Nunito Light"/>
                <a:sym typeface="Nunito Light"/>
              </a:rPr>
              <a:t> as their main language. </a:t>
            </a:r>
            <a:r>
              <a:rPr lang="en-GB" sz="1200" b="0" i="0" u="none" strike="noStrike" cap="none" dirty="0" err="1">
                <a:solidFill>
                  <a:schemeClr val="dk1"/>
                </a:solidFill>
                <a:latin typeface="Nunito Light"/>
                <a:ea typeface="Nunito Light"/>
                <a:cs typeface="Nunito Light"/>
                <a:sym typeface="Nunito Light"/>
              </a:rPr>
              <a:t>Vertovec</a:t>
            </a:r>
            <a:r>
              <a:rPr lang="en-GB" sz="1200" b="0" i="0" u="none" strike="noStrike" cap="none" dirty="0">
                <a:solidFill>
                  <a:schemeClr val="dk1"/>
                </a:solidFill>
                <a:latin typeface="Nunito Light"/>
                <a:ea typeface="Nunito Light"/>
                <a:cs typeface="Nunito Light"/>
                <a:sym typeface="Nunito Light"/>
              </a:rPr>
              <a:t>, referring to a survey carried out by </a:t>
            </a:r>
            <a:r>
              <a:rPr lang="en-GB" sz="1200" b="0" i="0" u="none" strike="noStrike" cap="none" dirty="0" err="1">
                <a:solidFill>
                  <a:schemeClr val="dk1"/>
                </a:solidFill>
                <a:latin typeface="Nunito Light"/>
                <a:ea typeface="Nunito Light"/>
                <a:cs typeface="Nunito Light"/>
                <a:sym typeface="Nunito Light"/>
              </a:rPr>
              <a:t>Storkey</a:t>
            </a:r>
            <a:r>
              <a:rPr lang="en-GB" sz="1200" b="0" i="0" u="none" strike="noStrike" cap="none" dirty="0">
                <a:solidFill>
                  <a:schemeClr val="dk1"/>
                </a:solidFill>
                <a:latin typeface="Nunito Light"/>
                <a:ea typeface="Nunito Light"/>
                <a:cs typeface="Nunito Light"/>
                <a:sym typeface="Nunito Light"/>
              </a:rPr>
              <a:t>, estimated that among 897,743 schoolchildren in London in 2000, there are 300 languages spoken. The children reported actually speaking these languages at home. This means that a country, and a city for that matter, has to meet the challenges of multilingualism, e.g. in terms of offering and providing translation and interpretation services, but also in terms of taking note and appreciating that children and adults are multi-lingual.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06" name="Shape 406"/>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17</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16653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7" name="Shape 417"/>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76200" algn="l" rtl="0">
              <a:lnSpc>
                <a:spcPct val="100000"/>
              </a:lnSpc>
              <a:spcBef>
                <a:spcPts val="0"/>
              </a:spcBef>
              <a:spcAft>
                <a:spcPts val="0"/>
              </a:spcAft>
              <a:buClr>
                <a:schemeClr val="dk1"/>
              </a:buClr>
              <a:buSzPct val="100000"/>
              <a:buFont typeface="Nunito Light"/>
              <a:buNone/>
            </a:pPr>
            <a:r>
              <a:rPr lang="en-GB" sz="1200" i="0" u="none" strike="noStrike" cap="none" dirty="0">
                <a:solidFill>
                  <a:schemeClr val="dk1"/>
                </a:solidFill>
                <a:latin typeface="Nunito"/>
                <a:ea typeface="Nunito"/>
                <a:cs typeface="Nunito"/>
                <a:sym typeface="Nunito"/>
              </a:rPr>
              <a:t>Source: </a:t>
            </a:r>
            <a:r>
              <a:rPr lang="en-GB" sz="1200" i="0" u="none" strike="noStrike" cap="none" dirty="0" err="1">
                <a:solidFill>
                  <a:schemeClr val="dk1"/>
                </a:solidFill>
                <a:latin typeface="Nunito"/>
                <a:ea typeface="Nunito"/>
                <a:cs typeface="Nunito"/>
                <a:sym typeface="Nunito"/>
              </a:rPr>
              <a:t>Bundesamt</a:t>
            </a:r>
            <a:r>
              <a:rPr lang="en-GB" sz="1200" i="0" u="none" strike="noStrike" cap="none" dirty="0">
                <a:solidFill>
                  <a:schemeClr val="dk1"/>
                </a:solidFill>
                <a:latin typeface="Nunito"/>
                <a:ea typeface="Nunito"/>
                <a:cs typeface="Nunito"/>
                <a:sym typeface="Nunito"/>
              </a:rPr>
              <a:t> für </a:t>
            </a:r>
            <a:r>
              <a:rPr lang="en-GB" sz="1200" i="0" u="none" strike="noStrike" cap="none" dirty="0" err="1">
                <a:solidFill>
                  <a:schemeClr val="dk1"/>
                </a:solidFill>
                <a:latin typeface="Nunito"/>
                <a:ea typeface="Nunito"/>
                <a:cs typeface="Nunito"/>
                <a:sym typeface="Nunito"/>
              </a:rPr>
              <a:t>Migraton</a:t>
            </a:r>
            <a:r>
              <a:rPr lang="en-GB" sz="1200" i="0" u="none" strike="noStrike" cap="none" dirty="0">
                <a:solidFill>
                  <a:schemeClr val="dk1"/>
                </a:solidFill>
                <a:latin typeface="Nunito"/>
                <a:ea typeface="Nunito"/>
                <a:cs typeface="Nunito"/>
                <a:sym typeface="Nunito"/>
              </a:rPr>
              <a:t> und </a:t>
            </a:r>
            <a:r>
              <a:rPr lang="en-GB" sz="1200" i="0" u="none" strike="noStrike" cap="none" dirty="0" err="1">
                <a:solidFill>
                  <a:schemeClr val="dk1"/>
                </a:solidFill>
                <a:latin typeface="Nunito"/>
                <a:ea typeface="Nunito"/>
                <a:cs typeface="Nunito"/>
                <a:sym typeface="Nunito"/>
              </a:rPr>
              <a:t>Flüchtlinge</a:t>
            </a:r>
            <a:r>
              <a:rPr lang="en-GB" sz="1200" i="0" u="none" strike="noStrike" cap="none" baseline="0" dirty="0">
                <a:solidFill>
                  <a:schemeClr val="dk1"/>
                </a:solidFill>
                <a:latin typeface="Nunito"/>
                <a:ea typeface="Nunito"/>
                <a:cs typeface="Nunito"/>
                <a:sym typeface="Nunito"/>
              </a:rPr>
              <a:t> (BAMF)</a:t>
            </a:r>
            <a:r>
              <a:rPr lang="en-GB" sz="1200" i="0" u="none" strike="noStrike" cap="none" dirty="0">
                <a:solidFill>
                  <a:schemeClr val="dk1"/>
                </a:solidFill>
                <a:latin typeface="Nunito"/>
                <a:ea typeface="Nunito"/>
                <a:cs typeface="Nunito"/>
                <a:sym typeface="Nunito"/>
              </a:rPr>
              <a:t> 2015. </a:t>
            </a:r>
            <a:r>
              <a:rPr lang="en-GB" sz="1200" i="0" u="none" strike="noStrike" cap="none" dirty="0" err="1">
                <a:solidFill>
                  <a:schemeClr val="dk1"/>
                </a:solidFill>
                <a:latin typeface="Nunito"/>
                <a:ea typeface="Nunito"/>
                <a:cs typeface="Nunito"/>
                <a:sym typeface="Nunito"/>
              </a:rPr>
              <a:t>Migrationsbericht</a:t>
            </a:r>
            <a:r>
              <a:rPr lang="en-GB" sz="1200" i="0" u="none" strike="noStrike" cap="none" dirty="0">
                <a:solidFill>
                  <a:schemeClr val="dk1"/>
                </a:solidFill>
                <a:latin typeface="Nunito"/>
                <a:ea typeface="Nunito"/>
                <a:cs typeface="Nunito"/>
                <a:sym typeface="Nunito"/>
              </a:rPr>
              <a:t> 2015</a:t>
            </a:r>
            <a:r>
              <a:rPr lang="en-GB" sz="1200" i="0" u="none" strike="noStrike" cap="none" baseline="0" dirty="0">
                <a:solidFill>
                  <a:schemeClr val="dk1"/>
                </a:solidFill>
                <a:latin typeface="Nunito"/>
                <a:ea typeface="Nunito"/>
                <a:cs typeface="Nunito"/>
                <a:sym typeface="Nunito"/>
              </a:rPr>
              <a:t>, p.33;  Data source: </a:t>
            </a:r>
            <a:r>
              <a:rPr lang="en-GB" sz="1200" i="0" u="none" strike="noStrike" cap="none" baseline="0" dirty="0" err="1">
                <a:solidFill>
                  <a:schemeClr val="dk1"/>
                </a:solidFill>
                <a:latin typeface="Nunito"/>
                <a:ea typeface="Nunito"/>
                <a:cs typeface="Nunito"/>
                <a:sym typeface="Nunito"/>
              </a:rPr>
              <a:t>Statistisches</a:t>
            </a:r>
            <a:r>
              <a:rPr lang="en-GB" sz="1200" i="0" u="none" strike="noStrike" cap="none" baseline="0" dirty="0">
                <a:solidFill>
                  <a:schemeClr val="dk1"/>
                </a:solidFill>
                <a:latin typeface="Nunito"/>
                <a:ea typeface="Nunito"/>
                <a:cs typeface="Nunito"/>
                <a:sym typeface="Nunito"/>
              </a:rPr>
              <a:t> </a:t>
            </a:r>
            <a:r>
              <a:rPr lang="en-GB" sz="1200" i="0" u="none" strike="noStrike" cap="none" baseline="0" dirty="0" err="1">
                <a:solidFill>
                  <a:schemeClr val="dk1"/>
                </a:solidFill>
                <a:latin typeface="Nunito"/>
                <a:ea typeface="Nunito"/>
                <a:cs typeface="Nunito"/>
                <a:sym typeface="Nunito"/>
              </a:rPr>
              <a:t>Bundesamt</a:t>
            </a:r>
            <a:endParaRPr lang="en-GB" sz="1200" i="0" u="none" strike="noStrike" cap="none" baseline="0" dirty="0">
              <a:solidFill>
                <a:schemeClr val="dk1"/>
              </a:solidFill>
              <a:latin typeface="Nunito"/>
              <a:ea typeface="Nunito"/>
              <a:cs typeface="Nunito"/>
              <a:sym typeface="Nunito"/>
            </a:endParaRPr>
          </a:p>
          <a:p>
            <a:pPr marL="0" marR="0" lvl="0" indent="-76200" algn="l" rtl="0">
              <a:lnSpc>
                <a:spcPct val="100000"/>
              </a:lnSpc>
              <a:spcBef>
                <a:spcPts val="0"/>
              </a:spcBef>
              <a:spcAft>
                <a:spcPts val="0"/>
              </a:spcAft>
              <a:buClr>
                <a:schemeClr val="dk1"/>
              </a:buClr>
              <a:buSzPct val="100000"/>
              <a:buFont typeface="Nunito Light"/>
              <a:buNone/>
            </a:pPr>
            <a:endParaRPr lang="en-GB" sz="1200" i="0" u="none" strike="noStrike" cap="none" baseline="0" dirty="0">
              <a:solidFill>
                <a:schemeClr val="dk1"/>
              </a:solidFill>
              <a:latin typeface="Nunito"/>
              <a:ea typeface="Nunito"/>
              <a:cs typeface="Nunito"/>
              <a:sym typeface="Nunito"/>
            </a:endParaRPr>
          </a:p>
          <a:p>
            <a:pPr marL="0" marR="0" lvl="0" indent="-76200" algn="l" rtl="0">
              <a:lnSpc>
                <a:spcPct val="100000"/>
              </a:lnSpc>
              <a:spcBef>
                <a:spcPts val="0"/>
              </a:spcBef>
              <a:spcAft>
                <a:spcPts val="0"/>
              </a:spcAft>
              <a:buClr>
                <a:schemeClr val="dk1"/>
              </a:buClr>
              <a:buSzPct val="100000"/>
              <a:buFont typeface="Nunito Light"/>
              <a:buNone/>
            </a:pPr>
            <a:r>
              <a:rPr lang="en-GB" sz="1200" i="0" u="none" strike="noStrike" cap="none" dirty="0">
                <a:solidFill>
                  <a:schemeClr val="dk1"/>
                </a:solidFill>
                <a:latin typeface="Nunito"/>
                <a:ea typeface="Nunito"/>
                <a:cs typeface="Nunito"/>
                <a:sym typeface="Nunito"/>
              </a:rPr>
              <a:t>The chart indicates the countries from which migrants came in 2015. Not surprisingly, the largest number of migrants in 2015 came from Syria, followed by people from Romania and Poland.</a:t>
            </a:r>
          </a:p>
          <a:p>
            <a:pPr marL="0" marR="0" lvl="0" indent="0" algn="l" rtl="0">
              <a:spcBef>
                <a:spcPts val="0"/>
              </a:spcBef>
              <a:buSzPct val="25000"/>
              <a:buNone/>
            </a:pPr>
            <a:endParaRPr lang="en-GB" sz="1200" i="0" u="none" strike="noStrike" cap="none" dirty="0">
              <a:solidFill>
                <a:schemeClr val="dk1"/>
              </a:solidFill>
              <a:latin typeface="Nunito"/>
              <a:ea typeface="Nunito"/>
              <a:cs typeface="Nunito"/>
              <a:sym typeface="Nunito"/>
            </a:endParaRPr>
          </a:p>
          <a:p>
            <a:pPr marL="0" marR="0" lvl="0" indent="0" algn="l" rtl="0">
              <a:spcBef>
                <a:spcPts val="0"/>
              </a:spcBef>
              <a:buSzPct val="25000"/>
              <a:buNone/>
            </a:pPr>
            <a:r>
              <a:rPr lang="en-GB" sz="1200" i="0" u="none" strike="noStrike" cap="none" dirty="0">
                <a:solidFill>
                  <a:schemeClr val="dk1"/>
                </a:solidFill>
                <a:latin typeface="Nunito"/>
                <a:ea typeface="Nunito"/>
                <a:cs typeface="Nunito"/>
                <a:sym typeface="Nunito"/>
              </a:rPr>
              <a:t>In the 1970s, this picture looked very different and people migrating to Germany predominantly came from Italy, Greece, Spain, Turkey and the former Yugoslavia. Indeed, they came under the so called ‘guest worker scheme’.</a:t>
            </a:r>
          </a:p>
          <a:p>
            <a:pPr marL="0" marR="0" lvl="0" indent="0" algn="l" rtl="0">
              <a:spcBef>
                <a:spcPts val="0"/>
              </a:spcBef>
              <a:buSzPct val="25000"/>
              <a:buNone/>
            </a:pPr>
            <a:endParaRPr lang="en-GB" sz="1200" i="0" u="none" strike="noStrike" cap="none" dirty="0">
              <a:solidFill>
                <a:schemeClr val="dk1"/>
              </a:solidFill>
              <a:latin typeface="Nunito"/>
              <a:ea typeface="Nunito"/>
              <a:cs typeface="Nunito"/>
              <a:sym typeface="Nunito"/>
            </a:endParaRPr>
          </a:p>
          <a:p>
            <a:pPr marL="0" marR="0" lvl="0" indent="0" algn="l" rtl="0">
              <a:spcBef>
                <a:spcPts val="0"/>
              </a:spcBef>
              <a:buSzPct val="25000"/>
              <a:buNone/>
            </a:pPr>
            <a:r>
              <a:rPr lang="en-GB" sz="1200" i="0" u="none" strike="noStrike" cap="none" dirty="0">
                <a:solidFill>
                  <a:schemeClr val="dk1"/>
                </a:solidFill>
                <a:latin typeface="Nunito"/>
                <a:ea typeface="Nunito"/>
                <a:cs typeface="Nunito"/>
                <a:sym typeface="Nunito"/>
              </a:rPr>
              <a:t>Comparing this to current migration patterns, it becomes evident that the Germany of today is experiencing an influx of people from many different countries and continents. These migration patterns clearly show that Germany, like many other European countries, is experiencing super-diversity, which in turn supports the notion of multi-collectivity.</a:t>
            </a:r>
          </a:p>
        </p:txBody>
      </p:sp>
      <p:sp>
        <p:nvSpPr>
          <p:cNvPr id="418" name="Shape 418"/>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18</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55857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7" name="Shape 457"/>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200" i="0" u="none" strike="noStrike" cap="none" dirty="0">
                <a:solidFill>
                  <a:schemeClr val="dk1"/>
                </a:solidFill>
                <a:latin typeface="Nunito"/>
                <a:ea typeface="Nunito"/>
                <a:cs typeface="Nunito"/>
                <a:sym typeface="Nunito"/>
              </a:rPr>
              <a:t>Source: </a:t>
            </a:r>
            <a:r>
              <a:rPr lang="en-GB" sz="1200" i="0" u="none" strike="noStrike" cap="none" dirty="0" err="1">
                <a:solidFill>
                  <a:schemeClr val="dk1"/>
                </a:solidFill>
                <a:latin typeface="Nunito"/>
                <a:ea typeface="Nunito"/>
                <a:cs typeface="Nunito"/>
                <a:sym typeface="Nunito"/>
              </a:rPr>
              <a:t>Bundesamt</a:t>
            </a:r>
            <a:r>
              <a:rPr lang="en-GB" sz="1200" i="0" u="none" strike="noStrike" cap="none" dirty="0">
                <a:solidFill>
                  <a:schemeClr val="dk1"/>
                </a:solidFill>
                <a:latin typeface="Nunito"/>
                <a:ea typeface="Nunito"/>
                <a:cs typeface="Nunito"/>
                <a:sym typeface="Nunito"/>
              </a:rPr>
              <a:t> für </a:t>
            </a:r>
            <a:r>
              <a:rPr lang="en-GB" sz="1200" i="0" u="none" strike="noStrike" cap="none" dirty="0" err="1">
                <a:solidFill>
                  <a:schemeClr val="dk1"/>
                </a:solidFill>
                <a:latin typeface="Nunito"/>
                <a:ea typeface="Nunito"/>
                <a:cs typeface="Nunito"/>
                <a:sym typeface="Nunito"/>
              </a:rPr>
              <a:t>Migraton</a:t>
            </a:r>
            <a:r>
              <a:rPr lang="en-GB" sz="1200" i="0" u="none" strike="noStrike" cap="none" dirty="0">
                <a:solidFill>
                  <a:schemeClr val="dk1"/>
                </a:solidFill>
                <a:latin typeface="Nunito"/>
                <a:ea typeface="Nunito"/>
                <a:cs typeface="Nunito"/>
                <a:sym typeface="Nunito"/>
              </a:rPr>
              <a:t> und </a:t>
            </a:r>
            <a:r>
              <a:rPr lang="en-GB" sz="1200" i="0" u="none" strike="noStrike" cap="none" dirty="0" err="1">
                <a:solidFill>
                  <a:schemeClr val="dk1"/>
                </a:solidFill>
                <a:latin typeface="Nunito"/>
                <a:ea typeface="Nunito"/>
                <a:cs typeface="Nunito"/>
                <a:sym typeface="Nunito"/>
              </a:rPr>
              <a:t>Flüchtlinge</a:t>
            </a:r>
            <a:r>
              <a:rPr lang="en-GB" sz="1200" i="0" u="none" strike="noStrike" cap="none" baseline="0" dirty="0">
                <a:solidFill>
                  <a:schemeClr val="dk1"/>
                </a:solidFill>
                <a:latin typeface="Nunito"/>
                <a:ea typeface="Nunito"/>
                <a:cs typeface="Nunito"/>
                <a:sym typeface="Nunito"/>
              </a:rPr>
              <a:t> (BAMF)</a:t>
            </a:r>
            <a:r>
              <a:rPr lang="en-GB" sz="1200" i="0" u="none" strike="noStrike" cap="none" dirty="0">
                <a:solidFill>
                  <a:schemeClr val="dk1"/>
                </a:solidFill>
                <a:latin typeface="Nunito"/>
                <a:ea typeface="Nunito"/>
                <a:cs typeface="Nunito"/>
                <a:sym typeface="Nunito"/>
              </a:rPr>
              <a:t> 2015. </a:t>
            </a:r>
            <a:r>
              <a:rPr lang="en-GB" sz="1200" i="0" u="none" strike="noStrike" cap="none" dirty="0" err="1">
                <a:solidFill>
                  <a:schemeClr val="dk1"/>
                </a:solidFill>
                <a:latin typeface="Nunito"/>
                <a:ea typeface="Nunito"/>
                <a:cs typeface="Nunito"/>
                <a:sym typeface="Nunito"/>
              </a:rPr>
              <a:t>Migrationsbericht</a:t>
            </a:r>
            <a:r>
              <a:rPr lang="en-GB" sz="1200" i="0" u="none" strike="noStrike" cap="none" dirty="0">
                <a:solidFill>
                  <a:schemeClr val="dk1"/>
                </a:solidFill>
                <a:latin typeface="Nunito"/>
                <a:ea typeface="Nunito"/>
                <a:cs typeface="Nunito"/>
                <a:sym typeface="Nunito"/>
              </a:rPr>
              <a:t> 2015</a:t>
            </a:r>
            <a:r>
              <a:rPr lang="en-GB" sz="1200" i="0" u="none" strike="noStrike" cap="none" baseline="0" dirty="0">
                <a:solidFill>
                  <a:schemeClr val="dk1"/>
                </a:solidFill>
                <a:latin typeface="Nunito"/>
                <a:ea typeface="Nunito"/>
                <a:cs typeface="Nunito"/>
                <a:sym typeface="Nunito"/>
              </a:rPr>
              <a:t>, p.33;  Data source: </a:t>
            </a:r>
            <a:r>
              <a:rPr lang="en-GB" sz="1200" i="0" u="none" strike="noStrike" cap="none" baseline="0" dirty="0" err="1">
                <a:solidFill>
                  <a:schemeClr val="dk1"/>
                </a:solidFill>
                <a:latin typeface="Nunito"/>
                <a:ea typeface="Nunito"/>
                <a:cs typeface="Nunito"/>
                <a:sym typeface="Nunito"/>
              </a:rPr>
              <a:t>Statistisches</a:t>
            </a:r>
            <a:r>
              <a:rPr lang="en-GB" sz="1200" i="0" u="none" strike="noStrike" cap="none" baseline="0" dirty="0">
                <a:solidFill>
                  <a:schemeClr val="dk1"/>
                </a:solidFill>
                <a:latin typeface="Nunito"/>
                <a:ea typeface="Nunito"/>
                <a:cs typeface="Nunito"/>
                <a:sym typeface="Nunito"/>
              </a:rPr>
              <a:t> </a:t>
            </a:r>
            <a:r>
              <a:rPr lang="en-GB" sz="1200" i="0" u="none" strike="noStrike" cap="none" baseline="0" dirty="0" err="1">
                <a:solidFill>
                  <a:schemeClr val="dk1"/>
                </a:solidFill>
                <a:latin typeface="Nunito"/>
                <a:ea typeface="Nunito"/>
                <a:cs typeface="Nunito"/>
                <a:sym typeface="Nunito"/>
              </a:rPr>
              <a:t>Bundesamt</a:t>
            </a:r>
            <a:endParaRPr lang="en-GB" sz="1200" i="0" u="none" strike="noStrike" cap="none" baseline="0" dirty="0">
              <a:solidFill>
                <a:schemeClr val="dk1"/>
              </a:solidFill>
              <a:latin typeface="Nunito"/>
              <a:ea typeface="Nunito"/>
              <a:cs typeface="Nunito"/>
              <a:sym typeface="Nunito"/>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GB" dirty="0">
              <a:latin typeface="Nunito Light" panose="020B0604020202020204" charset="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dirty="0">
                <a:latin typeface="Nunito Light" panose="020B0604020202020204" charset="0"/>
              </a:rPr>
              <a:t>The chart</a:t>
            </a:r>
            <a:r>
              <a:rPr lang="en-GB" baseline="0" dirty="0">
                <a:latin typeface="Nunito Light" panose="020B0604020202020204" charset="0"/>
              </a:rPr>
              <a:t> indicates target countries of people who left Germany in 2015 which supports the notion of mobility with both inward and outward migration. </a:t>
            </a:r>
            <a:endParaRPr lang="en-GB" dirty="0">
              <a:latin typeface="Nunito Light" panose="020B0604020202020204" charset="0"/>
            </a:endParaRPr>
          </a:p>
        </p:txBody>
      </p:sp>
      <p:sp>
        <p:nvSpPr>
          <p:cNvPr id="458" name="Shape 458"/>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19</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43025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bildplatzhalter 1">
            <a:extLst>
              <a:ext uri="{FF2B5EF4-FFF2-40B4-BE49-F238E27FC236}">
                <a16:creationId xmlns:a16="http://schemas.microsoft.com/office/drawing/2014/main" id="{599E720D-9D0F-4C70-9F10-8E53629CB3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izenplatzhalter 2">
            <a:extLst>
              <a:ext uri="{FF2B5EF4-FFF2-40B4-BE49-F238E27FC236}">
                <a16:creationId xmlns:a16="http://schemas.microsoft.com/office/drawing/2014/main" id="{0B68FF00-2FB7-42F3-A852-002D95D13E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de-DE"/>
          </a:p>
        </p:txBody>
      </p:sp>
      <p:sp>
        <p:nvSpPr>
          <p:cNvPr id="58371" name="Foliennummernplatzhalter 3">
            <a:extLst>
              <a:ext uri="{FF2B5EF4-FFF2-40B4-BE49-F238E27FC236}">
                <a16:creationId xmlns:a16="http://schemas.microsoft.com/office/drawing/2014/main" id="{67858E97-27BC-447D-AA7A-24C1BC055D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531F045-5C40-4610-BF57-3A4D0AA6B41C}" type="slidenum">
              <a:rPr lang="de-DE" altLang="de-DE"/>
              <a:pPr/>
              <a:t>2</a:t>
            </a:fld>
            <a:endParaRPr lang="de-DE" altLang="de-DE"/>
          </a:p>
        </p:txBody>
      </p:sp>
    </p:spTree>
    <p:extLst>
      <p:ext uri="{BB962C8B-B14F-4D97-AF65-F5344CB8AC3E}">
        <p14:creationId xmlns:p14="http://schemas.microsoft.com/office/powerpoint/2010/main" val="1062526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5" name="Shape 475"/>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A growing number of students are go abroad for one term or</a:t>
            </a:r>
            <a:r>
              <a:rPr lang="en-GB" sz="1200" b="0" i="0" u="none" strike="noStrike" cap="none" baseline="0" dirty="0">
                <a:solidFill>
                  <a:schemeClr val="dk1"/>
                </a:solidFill>
                <a:latin typeface="Nunito Light"/>
                <a:ea typeface="Nunito Light"/>
                <a:cs typeface="Nunito Light"/>
                <a:sym typeface="Nunito Light"/>
              </a:rPr>
              <a:t> </a:t>
            </a:r>
            <a:r>
              <a:rPr lang="en-GB" sz="1200" b="0" i="0" u="none" strike="noStrike" cap="none" dirty="0">
                <a:solidFill>
                  <a:schemeClr val="dk1"/>
                </a:solidFill>
                <a:latin typeface="Nunito Light"/>
                <a:ea typeface="Nunito Light"/>
                <a:cs typeface="Nunito Light"/>
                <a:sym typeface="Nunito Light"/>
              </a:rPr>
              <a:t>even complete their Bachelor or Master</a:t>
            </a:r>
            <a:r>
              <a:rPr lang="en-GB" sz="1200" b="0" i="0" u="none" strike="noStrike" cap="none" baseline="0" dirty="0">
                <a:solidFill>
                  <a:schemeClr val="dk1"/>
                </a:solidFill>
                <a:latin typeface="Nunito Light"/>
                <a:ea typeface="Nunito Light"/>
                <a:cs typeface="Nunito Light"/>
                <a:sym typeface="Nunito Light"/>
              </a:rPr>
              <a:t> degree</a:t>
            </a:r>
            <a:r>
              <a:rPr lang="en-GB" sz="1200" b="0" i="0" u="none" strike="noStrike" cap="none" dirty="0">
                <a:solidFill>
                  <a:schemeClr val="dk1"/>
                </a:solidFill>
                <a:latin typeface="Nunito Light"/>
                <a:ea typeface="Nunito Light"/>
                <a:cs typeface="Nunito Light"/>
                <a:sym typeface="Nunito Light"/>
              </a:rPr>
              <a:t> abroad. This has an influence on their personal cultural orientation as they learn other ways of doing things and these experiences are likely to influence their behavioural patterns.</a:t>
            </a:r>
          </a:p>
        </p:txBody>
      </p:sp>
      <p:sp>
        <p:nvSpPr>
          <p:cNvPr id="476" name="Shape 476"/>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20</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51806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8" name="Shape 508"/>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In per cent of all students in the relevant country In addition we can observe a growing number of students who come from abroad to study in Germany and other countries for a term or two, thus bringing their own cultural orientation and experience into the seminar</a:t>
            </a:r>
            <a:r>
              <a:rPr lang="en-GB" sz="1200" b="0" i="0" u="none" strike="noStrike" cap="none" baseline="0" dirty="0">
                <a:solidFill>
                  <a:schemeClr val="dk1"/>
                </a:solidFill>
                <a:latin typeface="Nunito Light"/>
                <a:ea typeface="Nunito Light"/>
                <a:cs typeface="Nunito Light"/>
                <a:sym typeface="Nunito Light"/>
              </a:rPr>
              <a:t> room</a:t>
            </a:r>
            <a:r>
              <a:rPr lang="en-GB" sz="1200" b="0" i="0" u="none" strike="noStrike" cap="none" dirty="0">
                <a:solidFill>
                  <a:schemeClr val="dk1"/>
                </a:solidFill>
                <a:latin typeface="Nunito Light"/>
                <a:ea typeface="Nunito Light"/>
                <a:cs typeface="Nunito Light"/>
                <a:sym typeface="Nunito Light"/>
              </a:rPr>
              <a:t>. The chart shows that Singapore and Australia, as well as the UK, are preferred destinations for students studying abroad.</a:t>
            </a:r>
          </a:p>
        </p:txBody>
      </p:sp>
      <p:sp>
        <p:nvSpPr>
          <p:cNvPr id="509" name="Shape 509"/>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21</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29185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4" name="Shape 544"/>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In September 2015, the main</a:t>
            </a:r>
            <a:r>
              <a:rPr lang="en-GB" sz="1200" b="0" i="0" u="none" strike="noStrike" cap="none" baseline="0" dirty="0">
                <a:solidFill>
                  <a:schemeClr val="dk1"/>
                </a:solidFill>
                <a:latin typeface="Nunito Light"/>
                <a:ea typeface="Nunito Light"/>
                <a:cs typeface="Nunito Light"/>
                <a:sym typeface="Nunito Light"/>
              </a:rPr>
              <a:t> </a:t>
            </a:r>
            <a:r>
              <a:rPr lang="en-GB" sz="1200" b="0" i="0" u="none" strike="noStrike" cap="none" dirty="0">
                <a:solidFill>
                  <a:schemeClr val="dk1"/>
                </a:solidFill>
                <a:latin typeface="Nunito Light"/>
                <a:ea typeface="Nunito Light"/>
                <a:cs typeface="Nunito Light"/>
                <a:sym typeface="Nunito Light"/>
              </a:rPr>
              <a:t>title of the GEO-magazine was ‘Germany remixed’, showing that a growing number of people living in Germany have what could be called an ‘international family tree’. The magazine for example relates to Julia Dalia, who has family links to Germany, Ghana, Togo as well as the Czech Republic. Apparently there are one million people in Germany who share such multi-rootedness. Considering multi-collectivity enables women such as Julia Dalia to define which collective she perceives herself to be a member of. Depending on circumstances, personal preferences and situation, she may for example consider herself to</a:t>
            </a:r>
            <a:r>
              <a:rPr lang="en-GB" sz="1200" b="0" i="0" u="none" strike="noStrike" cap="none" baseline="0" dirty="0">
                <a:solidFill>
                  <a:schemeClr val="dk1"/>
                </a:solidFill>
                <a:latin typeface="Nunito Light"/>
                <a:ea typeface="Nunito Light"/>
                <a:cs typeface="Nunito Light"/>
                <a:sym typeface="Nunito Light"/>
              </a:rPr>
              <a:t> be</a:t>
            </a:r>
            <a:r>
              <a:rPr lang="en-GB" sz="1200" b="0" i="0" u="none" strike="noStrike" cap="none" dirty="0">
                <a:solidFill>
                  <a:schemeClr val="dk1"/>
                </a:solidFill>
                <a:latin typeface="Nunito Light"/>
                <a:ea typeface="Nunito Light"/>
                <a:cs typeface="Nunito Light"/>
                <a:sym typeface="Nunito Light"/>
              </a:rPr>
              <a:t> </a:t>
            </a:r>
            <a:r>
              <a:rPr lang="en-GB" sz="1200" b="0" i="0" u="none" strike="noStrike" cap="none" dirty="0" err="1">
                <a:solidFill>
                  <a:schemeClr val="dk1"/>
                </a:solidFill>
                <a:latin typeface="Nunito Light"/>
                <a:ea typeface="Nunito Light"/>
                <a:cs typeface="Nunito Light"/>
                <a:sym typeface="Nunito Light"/>
              </a:rPr>
              <a:t>Ghanaese</a:t>
            </a:r>
            <a:r>
              <a:rPr lang="en-GB" sz="1200" b="0" i="0" u="none" strike="noStrike" cap="none" dirty="0">
                <a:solidFill>
                  <a:schemeClr val="dk1"/>
                </a:solidFill>
                <a:latin typeface="Nunito Light"/>
                <a:ea typeface="Nunito Light"/>
                <a:cs typeface="Nunito Light"/>
                <a:sym typeface="Nunito Light"/>
              </a:rPr>
              <a:t> and/or German and/or Togolese. (cf. http://</a:t>
            </a:r>
            <a:r>
              <a:rPr lang="en-GB" sz="1200" b="0" i="0" u="none" strike="noStrike" cap="none" dirty="0" err="1">
                <a:solidFill>
                  <a:schemeClr val="dk1"/>
                </a:solidFill>
                <a:latin typeface="Nunito Light"/>
                <a:ea typeface="Nunito Light"/>
                <a:cs typeface="Nunito Light"/>
                <a:sym typeface="Nunito Light"/>
              </a:rPr>
              <a:t>www.geo.de</a:t>
            </a:r>
            <a:r>
              <a:rPr lang="en-GB" sz="1200" b="0" i="0" u="none" strike="noStrike" cap="none" dirty="0">
                <a:solidFill>
                  <a:schemeClr val="dk1"/>
                </a:solidFill>
                <a:latin typeface="Nunito Light"/>
                <a:ea typeface="Nunito Light"/>
                <a:cs typeface="Nunito Light"/>
                <a:sym typeface="Nunito Light"/>
              </a:rPr>
              <a:t>/magazine/geo-</a:t>
            </a:r>
            <a:r>
              <a:rPr lang="en-GB" sz="1200" b="0" i="0" u="none" strike="noStrike" cap="none" dirty="0" err="1">
                <a:solidFill>
                  <a:schemeClr val="dk1"/>
                </a:solidFill>
                <a:latin typeface="Nunito Light"/>
                <a:ea typeface="Nunito Light"/>
                <a:cs typeface="Nunito Light"/>
                <a:sym typeface="Nunito Light"/>
              </a:rPr>
              <a:t>magazin</a:t>
            </a:r>
            <a:r>
              <a:rPr lang="en-GB" sz="1200" b="0" i="0" u="none" strike="noStrike" cap="none" dirty="0">
                <a:solidFill>
                  <a:schemeClr val="dk1"/>
                </a:solidFill>
                <a:latin typeface="Nunito Light"/>
                <a:ea typeface="Nunito Light"/>
                <a:cs typeface="Nunito Light"/>
                <a:sym typeface="Nunito Light"/>
              </a:rPr>
              <a:t>/13177-geo-nr-09-15-deutschland-remixed-die-neuen-gesichter-unserer-gesellschaft)</a:t>
            </a:r>
          </a:p>
          <a:p>
            <a:pPr marL="0" marR="0" lvl="0" indent="0" algn="l" rtl="0">
              <a:spcBef>
                <a:spcPts val="0"/>
              </a:spcBef>
              <a:buSzPct val="25000"/>
              <a:buNone/>
            </a:pPr>
            <a:endParaRPr sz="1200" b="0" i="0" u="none" strike="noStrike" cap="none" dirty="0">
              <a:solidFill>
                <a:schemeClr val="dk1"/>
              </a:solidFill>
              <a:latin typeface="Nunito Light"/>
              <a:ea typeface="Nunito Light"/>
              <a:cs typeface="Nunito Light"/>
              <a:sym typeface="Nunito Light"/>
            </a:endParaRPr>
          </a:p>
        </p:txBody>
      </p:sp>
      <p:sp>
        <p:nvSpPr>
          <p:cNvPr id="545" name="Shape 545"/>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22</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86192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6" name="Shape 526"/>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Source: SINUS-</a:t>
            </a:r>
            <a:r>
              <a:rPr lang="en-GB" sz="1200" b="0" i="0" u="none" strike="noStrike" cap="none" dirty="0" err="1">
                <a:solidFill>
                  <a:schemeClr val="dk1"/>
                </a:solidFill>
                <a:latin typeface="Nunito Light"/>
                <a:ea typeface="Nunito Light"/>
                <a:cs typeface="Nunito Light"/>
                <a:sym typeface="Nunito Light"/>
              </a:rPr>
              <a:t>Institut</a:t>
            </a:r>
            <a:r>
              <a:rPr lang="en-GB" sz="1200" b="0" i="0" u="none" strike="noStrike" cap="none" baseline="0" dirty="0">
                <a:solidFill>
                  <a:schemeClr val="dk1"/>
                </a:solidFill>
                <a:latin typeface="Nunito Light"/>
                <a:ea typeface="Nunito Light"/>
                <a:cs typeface="Nunito Light"/>
                <a:sym typeface="Nunito Light"/>
              </a:rPr>
              <a:t> 2015. Information on Sinus-Milieus. </a:t>
            </a:r>
            <a:r>
              <a:rPr lang="en-GB" sz="1200" b="0" i="0" u="none" strike="noStrike" cap="none" dirty="0">
                <a:solidFill>
                  <a:schemeClr val="dk1"/>
                </a:solidFill>
                <a:latin typeface="Nunito Light"/>
                <a:ea typeface="Nunito Light"/>
                <a:cs typeface="Nunito Light"/>
                <a:sym typeface="Nunito Light"/>
              </a:rPr>
              <a:t>https://www.sinus-institut.de/fileadmin/user_data/sinus-institut/Downloadcenter/20150805/2015-01-15_Information_on_Sinus-Milieus_English_version.pdf p. 13</a:t>
            </a:r>
          </a:p>
          <a:p>
            <a:pPr marL="0" marR="0" lvl="0" indent="0" algn="l" rtl="0">
              <a:spcBef>
                <a:spcPts val="0"/>
              </a:spcBef>
              <a:buSzPct val="25000"/>
              <a:buNone/>
            </a:pPr>
            <a:endParaRPr lang="en-GB"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The Sinus Institute has been researching people’s values</a:t>
            </a:r>
            <a:r>
              <a:rPr lang="en-GB" sz="1200" b="0" i="0" u="none" strike="noStrike" cap="none" baseline="0" dirty="0">
                <a:solidFill>
                  <a:schemeClr val="dk1"/>
                </a:solidFill>
                <a:latin typeface="Nunito Light"/>
                <a:ea typeface="Nunito Light"/>
                <a:cs typeface="Nunito Light"/>
                <a:sym typeface="Nunito Light"/>
              </a:rPr>
              <a:t> and everyday life worlds for decades. The </a:t>
            </a:r>
            <a:r>
              <a:rPr lang="en-GB" sz="1200" b="0" i="0" u="none" strike="noStrike" cap="none" dirty="0">
                <a:solidFill>
                  <a:schemeClr val="dk1"/>
                </a:solidFill>
                <a:latin typeface="Nunito Light"/>
                <a:ea typeface="Nunito Light"/>
                <a:cs typeface="Nunito Light"/>
                <a:sym typeface="Nunito Light"/>
              </a:rPr>
              <a:t>results for Germany in 2015 can be seen in this diagram, which is able to depict</a:t>
            </a:r>
            <a:r>
              <a:rPr lang="en-GB" sz="1200" b="0" i="0" u="none" strike="noStrike" cap="none" baseline="0" dirty="0">
                <a:solidFill>
                  <a:schemeClr val="dk1"/>
                </a:solidFill>
                <a:latin typeface="Nunito Light"/>
                <a:ea typeface="Nunito Light"/>
                <a:cs typeface="Nunito Light"/>
                <a:sym typeface="Nunito Light"/>
              </a:rPr>
              <a:t> a</a:t>
            </a:r>
            <a:r>
              <a:rPr lang="en-GB" sz="1200" b="0" i="0" u="none" strike="noStrike" cap="none" dirty="0">
                <a:solidFill>
                  <a:schemeClr val="dk1"/>
                </a:solidFill>
                <a:latin typeface="Nunito Light"/>
                <a:ea typeface="Nunito Light"/>
                <a:cs typeface="Nunito Light"/>
                <a:sym typeface="Nunito Light"/>
              </a:rPr>
              <a:t> variety of lifestyles and values, as well as highlight the diversity of life-world orientation within Germany. By providing descriptions of people’s orientation, their values, life goals, attitudes and social backgrounds, it is possible to take a holistic view of the people researched without ignoring the differences in life-worlds. The boundaries between the milieus are fluid, which would indicate that it is seemingly impossible to clearly delimit life-worlds,</a:t>
            </a:r>
            <a:r>
              <a:rPr lang="en-GB" sz="1200" b="0" i="0" u="none" strike="noStrike" cap="none" baseline="0" dirty="0">
                <a:solidFill>
                  <a:schemeClr val="dk1"/>
                </a:solidFill>
                <a:latin typeface="Nunito Light"/>
                <a:ea typeface="Nunito Light"/>
                <a:cs typeface="Nunito Light"/>
                <a:sym typeface="Nunito Light"/>
              </a:rPr>
              <a:t> while it</a:t>
            </a:r>
            <a:r>
              <a:rPr lang="en-GB" sz="1200" b="0" i="0" u="none" strike="noStrike" cap="none" dirty="0">
                <a:solidFill>
                  <a:schemeClr val="dk1"/>
                </a:solidFill>
                <a:latin typeface="Nunito Light"/>
                <a:ea typeface="Nunito Light"/>
                <a:cs typeface="Nunito Light"/>
                <a:sym typeface="Nunito Light"/>
              </a:rPr>
              <a:t> also shows that there are points of contact and transition between the different milieus. And the life worlds</a:t>
            </a:r>
            <a:r>
              <a:rPr lang="en-GB" sz="1200" b="0" i="0" u="none" strike="noStrike" cap="none" baseline="0" dirty="0">
                <a:solidFill>
                  <a:schemeClr val="dk1"/>
                </a:solidFill>
                <a:latin typeface="Nunito Light"/>
                <a:ea typeface="Nunito Light"/>
                <a:cs typeface="Nunito Light"/>
                <a:sym typeface="Nunito Light"/>
              </a:rPr>
              <a:t> are in a flux despite the fact, that basic values tend to be fairly stable.</a:t>
            </a:r>
            <a:endParaRPr lang="en-GB"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None/>
            </a:pPr>
            <a:endParaRPr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The chart shows the result of a recent study (2015) and differentiates between ten life-worlds and considers educational background and social strata as well as basic value orientations such as being rooted in and clinging on to traditions, being modern and individualistic, valuing self-realisation, being post-modern, enjoying multiple options, being explorative as well as trying to overcome limitations. </a:t>
            </a:r>
          </a:p>
          <a:p>
            <a:pPr marL="0" marR="0" lvl="0" indent="0" algn="l" rtl="0">
              <a:spcBef>
                <a:spcPts val="0"/>
              </a:spcBef>
              <a:buSzPct val="25000"/>
              <a:buNone/>
            </a:pPr>
            <a:endParaRPr lang="en-GB"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For example people positioning themselves in the conservative milieu tend to be family and homeland oriented,</a:t>
            </a:r>
            <a:r>
              <a:rPr lang="en-GB" sz="1200" b="0" i="0" u="none" strike="noStrike" cap="none" baseline="0" dirty="0">
                <a:solidFill>
                  <a:schemeClr val="dk1"/>
                </a:solidFill>
                <a:latin typeface="Nunito Light"/>
                <a:ea typeface="Nunito Light"/>
                <a:cs typeface="Nunito Light"/>
                <a:sym typeface="Nunito Light"/>
              </a:rPr>
              <a:t> firmly committed to</a:t>
            </a:r>
            <a:r>
              <a:rPr lang="en-GB" sz="1200" b="0" i="0" u="none" strike="noStrike" cap="none" dirty="0">
                <a:solidFill>
                  <a:schemeClr val="dk1"/>
                </a:solidFill>
                <a:latin typeface="Nunito Light"/>
                <a:ea typeface="Nunito Light"/>
                <a:cs typeface="Nunito Light"/>
                <a:sym typeface="Nunito Light"/>
              </a:rPr>
              <a:t> traditional</a:t>
            </a:r>
            <a:r>
              <a:rPr lang="en-GB" sz="1200" b="0" i="0" u="none" strike="noStrike" cap="none" baseline="0" dirty="0">
                <a:solidFill>
                  <a:schemeClr val="dk1"/>
                </a:solidFill>
                <a:latin typeface="Nunito Light"/>
                <a:ea typeface="Nunito Light"/>
                <a:cs typeface="Nunito Light"/>
                <a:sym typeface="Nunito Light"/>
              </a:rPr>
              <a:t> values</a:t>
            </a:r>
            <a:r>
              <a:rPr lang="en-GB" sz="1200" b="0" i="0" u="none" strike="noStrike" cap="none" dirty="0">
                <a:solidFill>
                  <a:schemeClr val="dk1"/>
                </a:solidFill>
                <a:latin typeface="Nunito Light"/>
                <a:ea typeface="Nunito Light"/>
                <a:cs typeface="Nunito Light"/>
                <a:sym typeface="Nunito Light"/>
              </a:rPr>
              <a:t> and appropriate responsibility</a:t>
            </a:r>
            <a:r>
              <a:rPr lang="en-GB" sz="1200" b="0" i="0" u="none" strike="noStrike" cap="none" baseline="0" dirty="0">
                <a:solidFill>
                  <a:schemeClr val="dk1"/>
                </a:solidFill>
                <a:latin typeface="Nunito Light"/>
                <a:ea typeface="Nunito Light"/>
                <a:cs typeface="Nunito Light"/>
                <a:sym typeface="Nunito Light"/>
              </a:rPr>
              <a:t> in this regard</a:t>
            </a:r>
            <a:r>
              <a:rPr lang="en-GB" sz="1200" b="0" i="0" u="none" strike="noStrike" cap="none" dirty="0">
                <a:solidFill>
                  <a:schemeClr val="dk1"/>
                </a:solidFill>
                <a:latin typeface="Nunito Light"/>
                <a:ea typeface="Nunito Light"/>
                <a:cs typeface="Nunito Light"/>
                <a:sym typeface="Nunito Light"/>
              </a:rPr>
              <a:t>. In contrast members of the socio-ecological milieu are idealistic, discerning consumers with normative notions of a sustainable social and ecologically conscious lifestyle. They have a basically sceptical approach to life and are open to alternative ways of living.</a:t>
            </a:r>
          </a:p>
          <a:p>
            <a:pPr marL="0" marR="0" lvl="0" indent="0" algn="l" rtl="0">
              <a:spcBef>
                <a:spcPts val="0"/>
              </a:spcBef>
              <a:buSzPct val="25000"/>
              <a:buFont typeface="+mj-lt"/>
              <a:buNone/>
            </a:pPr>
            <a:endParaRPr lang="en-GB"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Font typeface="+mj-lt"/>
              <a:buNone/>
            </a:pPr>
            <a:r>
              <a:rPr lang="en-GB" sz="1200" b="0" i="0" u="none" strike="noStrike" cap="none" dirty="0">
                <a:solidFill>
                  <a:schemeClr val="dk1"/>
                </a:solidFill>
                <a:latin typeface="Nunito Light"/>
                <a:ea typeface="Nunito Light"/>
                <a:cs typeface="Nunito Light"/>
                <a:sym typeface="Nunito Light"/>
              </a:rPr>
              <a:t>Another</a:t>
            </a:r>
            <a:r>
              <a:rPr lang="en-GB" sz="1200" b="0" i="0" u="none" strike="noStrike" cap="none" baseline="0" dirty="0">
                <a:solidFill>
                  <a:schemeClr val="dk1"/>
                </a:solidFill>
                <a:latin typeface="Nunito Light"/>
                <a:ea typeface="Nunito Light"/>
                <a:cs typeface="Nunito Light"/>
                <a:sym typeface="Nunito Light"/>
              </a:rPr>
              <a:t> example is the </a:t>
            </a:r>
            <a:r>
              <a:rPr lang="en-GB" sz="1200" b="0" i="0" u="none" strike="noStrike" cap="none" dirty="0">
                <a:solidFill>
                  <a:schemeClr val="dk1"/>
                </a:solidFill>
                <a:latin typeface="Nunito Light"/>
                <a:ea typeface="Nunito Light"/>
                <a:cs typeface="Nunito Light"/>
                <a:sym typeface="Nunito Light"/>
              </a:rPr>
              <a:t>adaptive-pragmatic milieu which relates to the ambitious core of society with a markedly pragmatic outlook on life and a sense of expedience. They are success-oriented and prepared to compromise</a:t>
            </a:r>
            <a:r>
              <a:rPr lang="en-GB" sz="1200" b="0" i="0" u="none" strike="noStrike" cap="none" baseline="0" dirty="0">
                <a:solidFill>
                  <a:schemeClr val="dk1"/>
                </a:solidFill>
                <a:latin typeface="Nunito Light"/>
                <a:ea typeface="Nunito Light"/>
                <a:cs typeface="Nunito Light"/>
                <a:sym typeface="Nunito Light"/>
              </a:rPr>
              <a:t> as well as being </a:t>
            </a:r>
            <a:r>
              <a:rPr lang="en-GB" sz="1200" b="0" i="0" u="none" strike="noStrike" cap="none" dirty="0">
                <a:solidFill>
                  <a:schemeClr val="dk1"/>
                </a:solidFill>
                <a:latin typeface="Nunito Light"/>
                <a:ea typeface="Nunito Light"/>
                <a:cs typeface="Nunito Light"/>
                <a:sym typeface="Nunito Light"/>
              </a:rPr>
              <a:t>hedonistic and conventional, flexible and security-oriented. The experimental hedonists are non-conformists who are oriented towards having fun and exploring new</a:t>
            </a:r>
            <a:r>
              <a:rPr lang="en-GB" sz="1200" b="0" i="0" u="none" strike="noStrike" cap="none" baseline="0" dirty="0">
                <a:solidFill>
                  <a:schemeClr val="dk1"/>
                </a:solidFill>
                <a:latin typeface="Nunito Light"/>
                <a:ea typeface="Nunito Light"/>
                <a:cs typeface="Nunito Light"/>
                <a:sym typeface="Nunito Light"/>
              </a:rPr>
              <a:t> trends</a:t>
            </a:r>
            <a:r>
              <a:rPr lang="en-GB" sz="1200" b="0" i="0" u="none" strike="noStrike" cap="none" dirty="0">
                <a:solidFill>
                  <a:schemeClr val="dk1"/>
                </a:solidFill>
                <a:latin typeface="Nunito Light"/>
                <a:ea typeface="Nunito Light"/>
                <a:cs typeface="Nunito Light"/>
                <a:sym typeface="Nunito Light"/>
              </a:rPr>
              <a:t> with a focus on living in the here and now.</a:t>
            </a:r>
            <a:r>
              <a:rPr lang="en-GB" sz="1200" b="0" i="0" u="none" strike="noStrike" cap="none" baseline="0" dirty="0">
                <a:solidFill>
                  <a:schemeClr val="dk1"/>
                </a:solidFill>
                <a:latin typeface="Nunito Light"/>
                <a:ea typeface="Nunito Light"/>
                <a:cs typeface="Nunito Light"/>
                <a:sym typeface="Nunito Light"/>
              </a:rPr>
              <a:t> Another example are m</a:t>
            </a:r>
            <a:r>
              <a:rPr lang="en-GB" sz="1200" b="0" i="0" u="none" strike="noStrike" cap="none" dirty="0">
                <a:solidFill>
                  <a:schemeClr val="dk1"/>
                </a:solidFill>
                <a:latin typeface="Nunito Light"/>
                <a:ea typeface="Nunito Light"/>
                <a:cs typeface="Nunito Light"/>
                <a:sym typeface="Nunito Light"/>
              </a:rPr>
              <a:t>embers of the precarious milieu who are in search of orientation and social inclusion, with strong anxieties about the future and a sense of resentment and bitterness.</a:t>
            </a:r>
          </a:p>
        </p:txBody>
      </p:sp>
      <p:sp>
        <p:nvSpPr>
          <p:cNvPr id="527" name="Shape 527"/>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23</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87248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en-GB" sz="1200" b="0" i="0" u="none" strike="noStrike" cap="none" dirty="0">
                <a:solidFill>
                  <a:schemeClr val="dk1"/>
                </a:solidFill>
                <a:latin typeface="Nunito Light"/>
                <a:ea typeface="Nunito Light"/>
                <a:cs typeface="Nunito Light"/>
                <a:sym typeface="Nunito Light"/>
              </a:rPr>
              <a:t>Source: SINUS-</a:t>
            </a:r>
            <a:r>
              <a:rPr lang="en-GB" sz="1200" b="0" i="0" u="none" strike="noStrike" cap="none" dirty="0" err="1">
                <a:solidFill>
                  <a:schemeClr val="dk1"/>
                </a:solidFill>
                <a:latin typeface="Nunito Light"/>
                <a:ea typeface="Nunito Light"/>
                <a:cs typeface="Nunito Light"/>
                <a:sym typeface="Nunito Light"/>
              </a:rPr>
              <a:t>Institut</a:t>
            </a:r>
            <a:r>
              <a:rPr lang="en-GB" sz="1200" b="0" i="0" u="none" strike="noStrike" cap="none" baseline="0" dirty="0">
                <a:solidFill>
                  <a:schemeClr val="dk1"/>
                </a:solidFill>
                <a:latin typeface="Nunito Light"/>
                <a:ea typeface="Nunito Light"/>
                <a:cs typeface="Nunito Light"/>
                <a:sym typeface="Nunito Light"/>
              </a:rPr>
              <a:t> 2015. Information on Sinus-Milieus. </a:t>
            </a:r>
            <a:r>
              <a:rPr lang="en-GB" dirty="0"/>
              <a:t>https://www.sinus-institut.de/fileadmin/user_data/sinus-institut/Downloadcenter/20150805/2015-01-15_Information_on_Sinus-Milieus_English_version.pdf p.22</a:t>
            </a:r>
          </a:p>
          <a:p>
            <a:pPr>
              <a:buNone/>
            </a:pPr>
            <a:endParaRPr lang="en-GB" dirty="0"/>
          </a:p>
          <a:p>
            <a:pPr>
              <a:buNone/>
            </a:pPr>
            <a:r>
              <a:rPr lang="en-GB" dirty="0"/>
              <a:t>On the one hand values, life styles as well as life strategies are</a:t>
            </a:r>
            <a:r>
              <a:rPr lang="en-GB" baseline="0" dirty="0"/>
              <a:t> heterogonous within a country and on the other hand, transnational similarities can be found. The above chart shows the 28 countries for which information considering groups of ‘like-minded people’ is being provided for on the following chart. </a:t>
            </a:r>
            <a:endParaRPr lang="en-GB"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300" b="0" i="0" u="none" strike="noStrike" cap="none" smtClean="0">
                <a:solidFill>
                  <a:schemeClr val="dk1"/>
                </a:solidFill>
                <a:latin typeface="Calibri"/>
                <a:ea typeface="Calibri"/>
                <a:cs typeface="Calibri"/>
                <a:sym typeface="Calibri"/>
              </a:rPr>
              <a:t>24</a:t>
            </a:fld>
            <a:endParaRPr lang="en-GB"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134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en-GB" sz="1200" b="0" i="0" u="none" strike="noStrike" cap="none" dirty="0">
                <a:solidFill>
                  <a:schemeClr val="dk1"/>
                </a:solidFill>
                <a:latin typeface="Nunito Light"/>
                <a:ea typeface="Nunito Light"/>
                <a:cs typeface="Nunito Light"/>
                <a:sym typeface="Nunito Light"/>
              </a:rPr>
              <a:t>Source: SINUS-</a:t>
            </a:r>
            <a:r>
              <a:rPr lang="en-GB" sz="1200" b="0" i="0" u="none" strike="noStrike" cap="none" dirty="0" err="1">
                <a:solidFill>
                  <a:schemeClr val="dk1"/>
                </a:solidFill>
                <a:latin typeface="Nunito Light"/>
                <a:ea typeface="Nunito Light"/>
                <a:cs typeface="Nunito Light"/>
                <a:sym typeface="Nunito Light"/>
              </a:rPr>
              <a:t>Institut</a:t>
            </a:r>
            <a:r>
              <a:rPr lang="en-GB" sz="1200" b="0" i="0" u="none" strike="noStrike" cap="none" baseline="0" dirty="0">
                <a:solidFill>
                  <a:schemeClr val="dk1"/>
                </a:solidFill>
                <a:latin typeface="Nunito Light"/>
                <a:ea typeface="Nunito Light"/>
                <a:cs typeface="Nunito Light"/>
                <a:sym typeface="Nunito Light"/>
              </a:rPr>
              <a:t> 2015. Information on Sinus-Milieus. </a:t>
            </a:r>
            <a:r>
              <a:rPr lang="en-GB" dirty="0"/>
              <a:t>https://www.sinus-institut.de/fileadmin/user_data/sinus-institut/Downloadcenter/20150805/2015-01-15_Information_on_Sinus-Milieus_English_version.pdf p.23</a:t>
            </a:r>
          </a:p>
          <a:p>
            <a:pPr>
              <a:buNone/>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above chart indicates what Sinus has termed ‘transnational Meta-Milieus. They describe the</a:t>
            </a:r>
            <a:r>
              <a:rPr lang="en-GB" baseline="0" dirty="0"/>
              <a:t> life worlds of consumers in holistic terms and allow to carry compare countries. </a:t>
            </a:r>
            <a:r>
              <a:rPr lang="en-GB" dirty="0"/>
              <a:t>What</a:t>
            </a:r>
            <a:r>
              <a:rPr lang="en-GB" baseline="0" dirty="0"/>
              <a:t> the results show is that there are people from different countries who are members of comparable milieus. This means that they have more to share and in common with each other than with other people from other milieus in their own country.</a:t>
            </a:r>
            <a:endParaRPr lang="en-GB" dirty="0"/>
          </a:p>
          <a:p>
            <a:pPr>
              <a:buNone/>
            </a:pPr>
            <a:endParaRPr lang="en-GB"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300" b="0" i="0" u="none" strike="noStrike" cap="none" smtClean="0">
                <a:solidFill>
                  <a:schemeClr val="dk1"/>
                </a:solidFill>
                <a:latin typeface="Calibri"/>
                <a:ea typeface="Calibri"/>
                <a:cs typeface="Calibri"/>
                <a:sym typeface="Calibri"/>
              </a:rPr>
              <a:t>25</a:t>
            </a:fld>
            <a:endParaRPr lang="en-GB"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5601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1" name="Shape 561"/>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A sandwich is commonly understood to</a:t>
            </a:r>
            <a:r>
              <a:rPr lang="en-GB" sz="1200" b="0" i="0" u="none" strike="noStrike" cap="none" baseline="0" dirty="0">
                <a:solidFill>
                  <a:schemeClr val="dk1"/>
                </a:solidFill>
                <a:latin typeface="Nunito Light"/>
                <a:ea typeface="Nunito Light"/>
                <a:cs typeface="Nunito Light"/>
                <a:sym typeface="Nunito Light"/>
              </a:rPr>
              <a:t> be</a:t>
            </a:r>
            <a:r>
              <a:rPr lang="en-GB" sz="1200" b="0" i="0" u="none" strike="noStrike" cap="none" dirty="0">
                <a:solidFill>
                  <a:schemeClr val="dk1"/>
                </a:solidFill>
                <a:latin typeface="Nunito Light"/>
                <a:ea typeface="Nunito Light"/>
                <a:cs typeface="Nunito Light"/>
                <a:sym typeface="Nunito Light"/>
              </a:rPr>
              <a:t> two pieces of bread with food such as vegetables, sliced cheese or meat in between, which is eaten as finger food. It is considered to have its origin in the 18</a:t>
            </a:r>
            <a:r>
              <a:rPr lang="en-GB" sz="1200" b="0" i="0" u="none" strike="noStrike" cap="none" baseline="30000" dirty="0">
                <a:solidFill>
                  <a:schemeClr val="dk1"/>
                </a:solidFill>
                <a:latin typeface="Nunito Light"/>
                <a:ea typeface="Nunito Light"/>
                <a:cs typeface="Nunito Light"/>
                <a:sym typeface="Nunito Light"/>
              </a:rPr>
              <a:t>th</a:t>
            </a:r>
            <a:r>
              <a:rPr lang="en-GB" sz="1200" b="0" i="0" u="none" strike="noStrike" cap="none" dirty="0">
                <a:solidFill>
                  <a:schemeClr val="dk1"/>
                </a:solidFill>
                <a:latin typeface="Nunito Light"/>
                <a:ea typeface="Nunito Light"/>
                <a:cs typeface="Nunito Light"/>
                <a:sym typeface="Nunito Light"/>
              </a:rPr>
              <a:t> century in Great Britain</a:t>
            </a:r>
            <a:r>
              <a:rPr lang="en-GB" sz="1200" b="0" i="0" u="none" strike="noStrike" cap="none" baseline="0" dirty="0">
                <a:solidFill>
                  <a:schemeClr val="dk1"/>
                </a:solidFill>
                <a:latin typeface="Nunito Light"/>
                <a:ea typeface="Nunito Light"/>
                <a:cs typeface="Nunito Light"/>
                <a:sym typeface="Nunito Light"/>
              </a:rPr>
              <a:t> with</a:t>
            </a:r>
            <a:r>
              <a:rPr lang="en-GB" sz="1200" b="0" i="0" u="none" strike="noStrike" cap="none" dirty="0">
                <a:solidFill>
                  <a:schemeClr val="dk1"/>
                </a:solidFill>
                <a:latin typeface="Nunito Light"/>
                <a:ea typeface="Nunito Light"/>
                <a:cs typeface="Nunito Light"/>
                <a:sym typeface="Nunito Light"/>
              </a:rPr>
              <a:t> John Montagu, the 4</a:t>
            </a:r>
            <a:r>
              <a:rPr lang="en-GB" sz="1200" b="0" i="0" u="none" strike="noStrike" cap="none" baseline="30000" dirty="0">
                <a:solidFill>
                  <a:schemeClr val="dk1"/>
                </a:solidFill>
                <a:latin typeface="Nunito Light"/>
                <a:ea typeface="Nunito Light"/>
                <a:cs typeface="Nunito Light"/>
                <a:sym typeface="Nunito Light"/>
              </a:rPr>
              <a:t>th</a:t>
            </a:r>
            <a:r>
              <a:rPr lang="en-GB" sz="1200" b="0" i="0" u="none" strike="noStrike" cap="none" dirty="0">
                <a:solidFill>
                  <a:schemeClr val="dk1"/>
                </a:solidFill>
                <a:latin typeface="Nunito Light"/>
                <a:ea typeface="Nunito Light"/>
                <a:cs typeface="Nunito Light"/>
                <a:sym typeface="Nunito Light"/>
              </a:rPr>
              <a:t> Earl of Sandwich being its namesake. In the 19</a:t>
            </a:r>
            <a:r>
              <a:rPr lang="en-GB" sz="1200" b="0" i="0" u="none" strike="noStrike" cap="none" baseline="30000" dirty="0">
                <a:solidFill>
                  <a:schemeClr val="dk1"/>
                </a:solidFill>
                <a:latin typeface="Nunito Light"/>
                <a:ea typeface="Nunito Light"/>
                <a:cs typeface="Nunito Light"/>
                <a:sym typeface="Nunito Light"/>
              </a:rPr>
              <a:t>th</a:t>
            </a:r>
            <a:r>
              <a:rPr lang="en-GB" sz="1200" b="0" i="0" u="none" strike="noStrike" cap="none" dirty="0">
                <a:solidFill>
                  <a:schemeClr val="dk1"/>
                </a:solidFill>
                <a:latin typeface="Nunito Light"/>
                <a:ea typeface="Nunito Light"/>
                <a:cs typeface="Nunito Light"/>
                <a:sym typeface="Nunito Light"/>
              </a:rPr>
              <a:t> century its popularity as a lunch option increased in Spain and England when the rise of industrial society and the working class made it necessary to eat while away from home. In Spain, where the word Sandwich is borrowed from the English language, it commonly refers to food made from English soft sandwich bread. But it appears as if a </a:t>
            </a:r>
            <a:r>
              <a:rPr lang="en-GB" sz="1200" b="0" i="0" u="none" strike="noStrike" cap="none" dirty="0" err="1">
                <a:solidFill>
                  <a:schemeClr val="dk1"/>
                </a:solidFill>
                <a:latin typeface="Nunito Light"/>
                <a:ea typeface="Nunito Light"/>
                <a:cs typeface="Nunito Light"/>
                <a:sym typeface="Nunito Light"/>
              </a:rPr>
              <a:t>sandwicherie</a:t>
            </a:r>
            <a:r>
              <a:rPr lang="en-GB" sz="1200" b="0" i="0" u="none" strike="noStrike" cap="none" dirty="0">
                <a:solidFill>
                  <a:schemeClr val="dk1"/>
                </a:solidFill>
                <a:latin typeface="Nunito Light"/>
                <a:ea typeface="Nunito Light"/>
                <a:cs typeface="Nunito Light"/>
                <a:sym typeface="Nunito Light"/>
              </a:rPr>
              <a:t> as seen on this picture is used in a much wider sense, encompassing different forms of snacks and luncheons such as </a:t>
            </a:r>
            <a:r>
              <a:rPr lang="en-GB" sz="1200" b="0" i="0" u="none" strike="noStrike" cap="none" dirty="0" err="1">
                <a:solidFill>
                  <a:schemeClr val="dk1"/>
                </a:solidFill>
                <a:latin typeface="Nunito Light"/>
                <a:ea typeface="Nunito Light"/>
                <a:cs typeface="Nunito Light"/>
                <a:sym typeface="Nunito Light"/>
              </a:rPr>
              <a:t>Americains</a:t>
            </a:r>
            <a:r>
              <a:rPr lang="en-GB" sz="1200" b="0" i="0" u="none" strike="noStrike" cap="none" dirty="0">
                <a:solidFill>
                  <a:schemeClr val="dk1"/>
                </a:solidFill>
                <a:latin typeface="Nunito Light"/>
                <a:ea typeface="Nunito Light"/>
                <a:cs typeface="Nunito Light"/>
                <a:sym typeface="Nunito Light"/>
              </a:rPr>
              <a:t>, Hamburgers and crepes. </a:t>
            </a:r>
            <a:r>
              <a:rPr lang="en-GB" sz="1200" b="0" i="0" u="none" strike="noStrike" cap="none" dirty="0" err="1">
                <a:solidFill>
                  <a:schemeClr val="dk1"/>
                </a:solidFill>
                <a:latin typeface="Nunito Light"/>
                <a:ea typeface="Nunito Light"/>
                <a:cs typeface="Nunito Light"/>
                <a:sym typeface="Nunito Light"/>
              </a:rPr>
              <a:t>Sandwicherie</a:t>
            </a:r>
            <a:r>
              <a:rPr lang="en-GB" sz="1200" b="0" i="0" u="none" strike="noStrike" cap="none" dirty="0">
                <a:solidFill>
                  <a:schemeClr val="dk1"/>
                </a:solidFill>
                <a:latin typeface="Nunito Light"/>
                <a:ea typeface="Nunito Light"/>
                <a:cs typeface="Nunito Light"/>
                <a:sym typeface="Nunito Light"/>
              </a:rPr>
              <a:t> may be translated by sandwich bar or sandwich shop. What this example shows is how elements of a culture can become mixed, changed and amended, thereby at times changing meaning and content.</a:t>
            </a:r>
          </a:p>
          <a:p>
            <a:pPr marL="0" marR="0" lvl="0" indent="0" algn="l" rtl="0">
              <a:spcBef>
                <a:spcPts val="0"/>
              </a:spcBef>
              <a:buSzPct val="25000"/>
              <a:buNone/>
            </a:pPr>
            <a:endParaRPr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The verb sandwich means anything between two other things of different character. For example, Andorra is sandwiched between Spain and France.</a:t>
            </a:r>
          </a:p>
        </p:txBody>
      </p:sp>
      <p:sp>
        <p:nvSpPr>
          <p:cNvPr id="562" name="Shape 562"/>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26</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35936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7" name="Shape 577"/>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Schneider et al. 2015 researched into second generation migrants with a focus on immigrants of Turkish decent, who make an ideal group for large scale research and comparison in Western Europe comprising more than 4 million people. One of the author’s major messages and findings is that the offspring of Turkish migrants are a very heterogeneous group. For example, the figure above shows refers to whether it is unnatural for women in leading positions to exercise authority over men, and finds that there is a quite different</a:t>
            </a:r>
            <a:r>
              <a:rPr lang="en-GB" sz="1200" b="0" i="0" u="none" strike="noStrike" cap="none" baseline="0" dirty="0">
                <a:solidFill>
                  <a:schemeClr val="dk1"/>
                </a:solidFill>
                <a:latin typeface="Nunito Light"/>
                <a:ea typeface="Nunito Light"/>
                <a:cs typeface="Nunito Light"/>
                <a:sym typeface="Nunito Light"/>
              </a:rPr>
              <a:t> response</a:t>
            </a:r>
            <a:r>
              <a:rPr lang="en-GB" sz="1200" b="0" i="0" u="none" strike="noStrike" cap="none" dirty="0">
                <a:solidFill>
                  <a:schemeClr val="dk1"/>
                </a:solidFill>
                <a:latin typeface="Nunito Light"/>
                <a:ea typeface="Nunito Light"/>
                <a:cs typeface="Nunito Light"/>
                <a:sym typeface="Nunito Light"/>
              </a:rPr>
              <a:t> depending on the country. Therefore, simply labelling and clustering second generation migrants would not do them justice and would completely ignore the wide variety of orientations and lifestyles as well as many other variables.</a:t>
            </a:r>
          </a:p>
          <a:p>
            <a:pPr marL="0" marR="0" lvl="0" indent="0" algn="l" rtl="0">
              <a:spcBef>
                <a:spcPts val="0"/>
              </a:spcBef>
              <a:buSzPct val="25000"/>
              <a:buNone/>
            </a:pPr>
            <a:endParaRPr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The authors further maintain that the different countries have obviously</a:t>
            </a:r>
            <a:r>
              <a:rPr lang="en-GB" sz="1200" b="0" i="0" u="none" strike="noStrike" cap="none" baseline="0" dirty="0">
                <a:solidFill>
                  <a:schemeClr val="dk1"/>
                </a:solidFill>
                <a:latin typeface="Nunito Light"/>
                <a:ea typeface="Nunito Light"/>
                <a:cs typeface="Nunito Light"/>
                <a:sym typeface="Nunito Light"/>
              </a:rPr>
              <a:t> </a:t>
            </a:r>
            <a:r>
              <a:rPr lang="en-GB" sz="1200" b="0" i="0" u="none" strike="noStrike" cap="none" dirty="0">
                <a:solidFill>
                  <a:schemeClr val="dk1"/>
                </a:solidFill>
                <a:latin typeface="Nunito Light"/>
                <a:ea typeface="Nunito Light"/>
                <a:cs typeface="Nunito Light"/>
                <a:sym typeface="Nunito Light"/>
              </a:rPr>
              <a:t>shaped the integration of migrants in very different ways and that it is actually the way education is structured and how the transition to the labour market is organised which profoundly contributed to this.</a:t>
            </a:r>
          </a:p>
          <a:p>
            <a:pPr marL="0" marR="0" lvl="0" indent="0" algn="l" rtl="0">
              <a:spcBef>
                <a:spcPts val="0"/>
              </a:spcBef>
              <a:buSzPct val="25000"/>
              <a:buNone/>
            </a:pPr>
            <a:endParaRPr lang="en-GB"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The authors also argue and show evidence that the cultural and social differences within the group of second </a:t>
            </a:r>
            <a:r>
              <a:rPr lang="en-GB" sz="1200" b="0" i="0" u="none" strike="noStrike" cap="none" dirty="0">
                <a:solidFill>
                  <a:schemeClr val="tx1"/>
                </a:solidFill>
                <a:latin typeface="Nunito Light"/>
                <a:ea typeface="Nunito Light"/>
                <a:cs typeface="Nunito Light"/>
                <a:sym typeface="Nunito Light"/>
              </a:rPr>
              <a:t>generation migrants are often even larger than their differences to the old majority group. In other words, it can</a:t>
            </a:r>
            <a:r>
              <a:rPr lang="en-GB" sz="1200" b="0" i="0" u="none" strike="noStrike" cap="none" baseline="0" dirty="0">
                <a:solidFill>
                  <a:schemeClr val="tx1"/>
                </a:solidFill>
                <a:latin typeface="Nunito Light"/>
                <a:ea typeface="Nunito Light"/>
                <a:cs typeface="Nunito Light"/>
                <a:sym typeface="Nunito Light"/>
              </a:rPr>
              <a:t> be helpful not to focus on</a:t>
            </a:r>
            <a:r>
              <a:rPr lang="en-GB" sz="1200" b="0" i="0" u="none" strike="noStrike" cap="none" dirty="0">
                <a:solidFill>
                  <a:schemeClr val="tx1"/>
                </a:solidFill>
                <a:latin typeface="Nunito Light"/>
                <a:ea typeface="Nunito Light"/>
                <a:cs typeface="Nunito Light"/>
                <a:sym typeface="Nunito Light"/>
              </a:rPr>
              <a:t> the perception of differences due to a family history of migration but to concentrate on the similarities which may exist with people who do not have a family history involving migration.</a:t>
            </a:r>
          </a:p>
        </p:txBody>
      </p:sp>
      <p:sp>
        <p:nvSpPr>
          <p:cNvPr id="578" name="Shape 578"/>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27</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49805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5" name="Shape 595"/>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76200" algn="l" rtl="0">
              <a:lnSpc>
                <a:spcPct val="100000"/>
              </a:lnSpc>
              <a:spcBef>
                <a:spcPts val="0"/>
              </a:spcBef>
              <a:spcAft>
                <a:spcPts val="0"/>
              </a:spcAft>
              <a:buClr>
                <a:schemeClr val="dk1"/>
              </a:buClr>
              <a:buSzPct val="100000"/>
              <a:buFont typeface="Nunito Light"/>
              <a:buNone/>
            </a:pPr>
            <a:r>
              <a:rPr lang="en-GB" sz="1200" b="0" i="0" u="none" strike="noStrike" cap="none" dirty="0">
                <a:solidFill>
                  <a:schemeClr val="dk1"/>
                </a:solidFill>
                <a:latin typeface="Nunito Light"/>
                <a:ea typeface="Nunito Light"/>
                <a:cs typeface="Nunito Light"/>
                <a:sym typeface="Nunito Light"/>
              </a:rPr>
              <a:t>This figure is interesting because it deals with the fairly commonly held stereotype that many, if not most, migrants of Turkish or Moroccan decent would agree with the statement that women should not work outside the home while the children are still small. Again, this shows that the responses differ across countries and that education obviously has a strong impact on the findings.</a:t>
            </a:r>
          </a:p>
        </p:txBody>
      </p:sp>
      <p:sp>
        <p:nvSpPr>
          <p:cNvPr id="596" name="Shape 596"/>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28</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78183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3" name="Shape 613"/>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The so called </a:t>
            </a:r>
            <a:r>
              <a:rPr lang="en-GB" sz="1200" b="0" i="0" u="none" strike="noStrike" cap="none" dirty="0" err="1">
                <a:solidFill>
                  <a:schemeClr val="dk1"/>
                </a:solidFill>
                <a:latin typeface="Nunito Light"/>
                <a:ea typeface="Nunito Light"/>
                <a:cs typeface="Nunito Light"/>
                <a:sym typeface="Nunito Light"/>
              </a:rPr>
              <a:t>Döner</a:t>
            </a:r>
            <a:r>
              <a:rPr lang="en-GB" sz="1200" b="0" i="0" u="none" strike="noStrike" cap="none" dirty="0">
                <a:solidFill>
                  <a:schemeClr val="dk1"/>
                </a:solidFill>
                <a:latin typeface="Nunito Light"/>
                <a:ea typeface="Nunito Light"/>
                <a:cs typeface="Nunito Light"/>
                <a:sym typeface="Nunito Light"/>
              </a:rPr>
              <a:t> originates in Turkey, but there it was not eaten as fast food. The </a:t>
            </a:r>
            <a:r>
              <a:rPr lang="en-GB" sz="1200" b="0" i="0" u="none" strike="noStrike" cap="none" dirty="0" err="1">
                <a:solidFill>
                  <a:schemeClr val="dk1"/>
                </a:solidFill>
                <a:latin typeface="Nunito Light"/>
                <a:ea typeface="Nunito Light"/>
                <a:cs typeface="Nunito Light"/>
                <a:sym typeface="Nunito Light"/>
              </a:rPr>
              <a:t>Döner</a:t>
            </a:r>
            <a:r>
              <a:rPr lang="en-GB" sz="1200" b="0" i="0" u="none" strike="noStrike" cap="none" dirty="0">
                <a:solidFill>
                  <a:schemeClr val="dk1"/>
                </a:solidFill>
                <a:latin typeface="Nunito Light"/>
                <a:ea typeface="Nunito Light"/>
                <a:cs typeface="Nunito Light"/>
                <a:sym typeface="Nunito Light"/>
              </a:rPr>
              <a:t> as we know it today was developed in Germany, and most likely in Berlin, as the most popular telling of its history goes. Today it is one of the most popular fast foods in Germany and is now also starting to catch on in many other parts of the world. Because there are so many </a:t>
            </a:r>
            <a:r>
              <a:rPr lang="en-GB" sz="1200" b="0" i="0" u="none" strike="noStrike" cap="none" dirty="0" err="1">
                <a:solidFill>
                  <a:schemeClr val="dk1"/>
                </a:solidFill>
                <a:latin typeface="Nunito Light"/>
                <a:ea typeface="Nunito Light"/>
                <a:cs typeface="Nunito Light"/>
                <a:sym typeface="Nunito Light"/>
              </a:rPr>
              <a:t>Döner</a:t>
            </a:r>
            <a:r>
              <a:rPr lang="en-GB" sz="1200" b="0" i="0" u="none" strike="noStrike" cap="none" dirty="0">
                <a:solidFill>
                  <a:schemeClr val="dk1"/>
                </a:solidFill>
                <a:latin typeface="Nunito Light"/>
                <a:ea typeface="Nunito Light"/>
                <a:cs typeface="Nunito Light"/>
                <a:sym typeface="Nunito Light"/>
              </a:rPr>
              <a:t> shops in Berlin, it is also called Berlin </a:t>
            </a:r>
            <a:r>
              <a:rPr lang="en-GB" sz="1200" b="0" i="0" u="none" strike="noStrike" cap="none" dirty="0" err="1">
                <a:solidFill>
                  <a:schemeClr val="dk1"/>
                </a:solidFill>
                <a:latin typeface="Nunito Light"/>
                <a:ea typeface="Nunito Light"/>
                <a:cs typeface="Nunito Light"/>
                <a:sym typeface="Nunito Light"/>
              </a:rPr>
              <a:t>Döner</a:t>
            </a:r>
            <a:r>
              <a:rPr lang="en-GB" sz="1200" b="0" i="0" u="none" strike="noStrike" cap="none" dirty="0">
                <a:solidFill>
                  <a:schemeClr val="dk1"/>
                </a:solidFill>
                <a:latin typeface="Nunito Light"/>
                <a:ea typeface="Nunito Light"/>
                <a:cs typeface="Nunito Light"/>
                <a:sym typeface="Nunito Light"/>
              </a:rPr>
              <a:t> in Istanbul. Unlike in Turkey, in Germany salad and sauces are served in the bread along with the meat. It is an example showing that cultures and cultural elements can be mixed and</a:t>
            </a:r>
            <a:r>
              <a:rPr lang="en-GB" sz="1200" b="0" i="0" u="none" strike="noStrike" cap="none" baseline="0" dirty="0">
                <a:solidFill>
                  <a:schemeClr val="dk1"/>
                </a:solidFill>
                <a:latin typeface="Nunito Light"/>
                <a:ea typeface="Nunito Light"/>
                <a:cs typeface="Nunito Light"/>
                <a:sym typeface="Nunito Light"/>
              </a:rPr>
              <a:t> this can</a:t>
            </a:r>
            <a:r>
              <a:rPr lang="en-GB" sz="1200" b="0" i="0" u="none" strike="noStrike" cap="none" dirty="0">
                <a:solidFill>
                  <a:schemeClr val="dk1"/>
                </a:solidFill>
                <a:latin typeface="Nunito Light"/>
                <a:ea typeface="Nunito Light"/>
                <a:cs typeface="Nunito Light"/>
                <a:sym typeface="Nunito Light"/>
              </a:rPr>
              <a:t> can develop into something new.</a:t>
            </a:r>
          </a:p>
        </p:txBody>
      </p:sp>
      <p:sp>
        <p:nvSpPr>
          <p:cNvPr id="614" name="Shape 614"/>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29</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1263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86" name="Shape 286"/>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3</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15731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0" name="Shape 630"/>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The term super-diversity was coined by Steven </a:t>
            </a:r>
            <a:r>
              <a:rPr lang="en-GB" sz="1200" b="0" i="0" u="none" strike="noStrike" cap="none" dirty="0" err="1">
                <a:solidFill>
                  <a:schemeClr val="dk1"/>
                </a:solidFill>
                <a:latin typeface="Nunito Light"/>
                <a:ea typeface="Nunito Light"/>
                <a:cs typeface="Nunito Light"/>
                <a:sym typeface="Nunito Light"/>
              </a:rPr>
              <a:t>Vertovec</a:t>
            </a:r>
            <a:r>
              <a:rPr lang="en-GB" sz="1200" b="0" i="0" u="none" strike="noStrike" cap="none" dirty="0">
                <a:solidFill>
                  <a:schemeClr val="dk1"/>
                </a:solidFill>
                <a:latin typeface="Nunito Light"/>
                <a:ea typeface="Nunito Light"/>
                <a:cs typeface="Nunito Light"/>
                <a:sym typeface="Nunito Light"/>
              </a:rPr>
              <a:t> in 2005. It</a:t>
            </a:r>
            <a:r>
              <a:rPr lang="en-GB" sz="1200" b="0" i="0" u="none" strike="noStrike" cap="none" baseline="0" dirty="0">
                <a:solidFill>
                  <a:schemeClr val="dk1"/>
                </a:solidFill>
                <a:latin typeface="Nunito Light"/>
                <a:ea typeface="Nunito Light"/>
                <a:cs typeface="Nunito Light"/>
                <a:sym typeface="Nunito Light"/>
              </a:rPr>
              <a:t> is similar to the term</a:t>
            </a:r>
            <a:r>
              <a:rPr lang="en-GB" sz="1200" b="0" i="0" u="none" strike="noStrike" cap="none" dirty="0">
                <a:solidFill>
                  <a:schemeClr val="dk1"/>
                </a:solidFill>
                <a:latin typeface="Nunito Light"/>
                <a:ea typeface="Nunito Light"/>
                <a:cs typeface="Nunito Light"/>
                <a:sym typeface="Nunito Light"/>
              </a:rPr>
              <a:t> hyper-diversity, or generation mix as Jens Schneider calls the current generation, the terms refers to a level of diversity among societies not experienced before and it acknowledges the diversity factors and variables that influence our social interaction. Although </a:t>
            </a:r>
            <a:r>
              <a:rPr lang="en-GB" sz="1200" b="0" i="0" u="none" strike="noStrike" cap="none" dirty="0" err="1">
                <a:solidFill>
                  <a:schemeClr val="dk1"/>
                </a:solidFill>
                <a:latin typeface="Nunito Light"/>
                <a:ea typeface="Nunito Light"/>
                <a:cs typeface="Nunito Light"/>
                <a:sym typeface="Nunito Light"/>
              </a:rPr>
              <a:t>Vertovec</a:t>
            </a:r>
            <a:r>
              <a:rPr lang="en-GB" sz="1200" b="0" i="0" u="none" strike="noStrike" cap="none" dirty="0">
                <a:solidFill>
                  <a:schemeClr val="dk1"/>
                </a:solidFill>
                <a:latin typeface="Nunito Light"/>
                <a:ea typeface="Nunito Light"/>
                <a:cs typeface="Nunito Light"/>
                <a:sym typeface="Nunito Light"/>
              </a:rPr>
              <a:t> specifically refers to the situation in Great Britain, where the social landscape has been transformed drastically through migration processes over the last decades, the arrival of new migrants has led to the emergence of an unprecedented variety of cultures in most countries of Western Europe, including multiple identities, faiths</a:t>
            </a:r>
            <a:r>
              <a:rPr lang="en-GB" sz="1200" b="0" i="0" u="none" strike="noStrike" cap="none" baseline="0" dirty="0">
                <a:solidFill>
                  <a:schemeClr val="dk1"/>
                </a:solidFill>
                <a:latin typeface="Nunito Light"/>
                <a:ea typeface="Nunito Light"/>
                <a:cs typeface="Nunito Light"/>
                <a:sym typeface="Nunito Light"/>
              </a:rPr>
              <a:t> and </a:t>
            </a:r>
            <a:r>
              <a:rPr lang="en-GB" sz="1200" b="0" i="0" u="none" strike="noStrike" cap="none" dirty="0">
                <a:solidFill>
                  <a:schemeClr val="dk1"/>
                </a:solidFill>
                <a:latin typeface="Nunito Light"/>
                <a:ea typeface="Nunito Light"/>
                <a:cs typeface="Nunito Light"/>
                <a:sym typeface="Nunito Light"/>
              </a:rPr>
              <a:t>languages, which in turn has led to the establishment of minority populations in many other European and non-European countries and thus to a new and unprecedented level of diversity. </a:t>
            </a:r>
          </a:p>
          <a:p>
            <a:pPr marL="0" marR="0" lvl="0" indent="0" algn="l" rtl="0">
              <a:spcBef>
                <a:spcPts val="0"/>
              </a:spcBef>
              <a:buSzPct val="25000"/>
              <a:buNone/>
            </a:pPr>
            <a:endParaRPr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A further concept is </a:t>
            </a:r>
            <a:r>
              <a:rPr lang="en-GB" sz="1200" b="0" i="0" u="none" strike="noStrike" cap="none" baseline="0" dirty="0">
                <a:solidFill>
                  <a:schemeClr val="dk1"/>
                </a:solidFill>
                <a:latin typeface="Nunito Light"/>
                <a:ea typeface="Nunito Light"/>
                <a:cs typeface="Nunito Light"/>
                <a:sym typeface="Nunito Light"/>
              </a:rPr>
              <a:t>“</a:t>
            </a:r>
            <a:r>
              <a:rPr lang="en-GB" sz="1200" b="0" i="0" u="none" strike="noStrike" cap="none" dirty="0">
                <a:solidFill>
                  <a:schemeClr val="dk1"/>
                </a:solidFill>
                <a:latin typeface="Nunito Light"/>
                <a:ea typeface="Nunito Light"/>
                <a:cs typeface="Nunito Light"/>
                <a:sym typeface="Nunito Light"/>
              </a:rPr>
              <a:t>diversity within diversity’, referring to the fact that rather than simply</a:t>
            </a:r>
            <a:r>
              <a:rPr lang="en-GB" sz="1200" b="0" i="0" u="none" strike="noStrike" cap="none" baseline="0" dirty="0">
                <a:solidFill>
                  <a:schemeClr val="dk1"/>
                </a:solidFill>
                <a:latin typeface="Nunito Light"/>
                <a:ea typeface="Nunito Light"/>
                <a:cs typeface="Nunito Light"/>
                <a:sym typeface="Nunito Light"/>
              </a:rPr>
              <a:t> acknowledging</a:t>
            </a:r>
            <a:r>
              <a:rPr lang="en-GB" sz="1200" b="0" i="0" u="none" strike="noStrike" cap="none" dirty="0">
                <a:solidFill>
                  <a:schemeClr val="dk1"/>
                </a:solidFill>
                <a:latin typeface="Nunito Light"/>
                <a:ea typeface="Nunito Light"/>
                <a:cs typeface="Nunito Light"/>
                <a:sym typeface="Nunito Light"/>
              </a:rPr>
              <a:t> ‘the migrant’, we c</a:t>
            </a:r>
            <a:r>
              <a:rPr lang="en-US" sz="1200" b="0" i="0" u="none" strike="noStrike" cap="none" dirty="0">
                <a:solidFill>
                  <a:schemeClr val="dk1"/>
                </a:solidFill>
                <a:latin typeface="Nunito Light"/>
                <a:ea typeface="Nunito Light"/>
                <a:cs typeface="Nunito Light"/>
                <a:sym typeface="Nunito Light"/>
              </a:rPr>
              <a:t>an</a:t>
            </a:r>
            <a:r>
              <a:rPr lang="en-GB" sz="1200" b="0" i="0" u="none" strike="noStrike" cap="none" dirty="0">
                <a:solidFill>
                  <a:schemeClr val="dk1"/>
                </a:solidFill>
                <a:latin typeface="Nunito Light"/>
                <a:ea typeface="Nunito Light"/>
                <a:cs typeface="Nunito Light"/>
                <a:sym typeface="Nunito Light"/>
              </a:rPr>
              <a:t> observe a large degree of variation in migration histories, educational backgrounds, faiths, length of residence and economic backgrounds.</a:t>
            </a:r>
            <a:r>
              <a:rPr lang="en-GB" sz="1200" b="0" i="0" u="none" strike="noStrike" cap="none" baseline="0" dirty="0">
                <a:solidFill>
                  <a:schemeClr val="dk1"/>
                </a:solidFill>
                <a:latin typeface="Nunito Light"/>
                <a:ea typeface="Nunito Light"/>
                <a:cs typeface="Nunito Light"/>
                <a:sym typeface="Nunito Light"/>
              </a:rPr>
              <a:t> </a:t>
            </a:r>
            <a:r>
              <a:rPr lang="en-GB" sz="1200" b="0" i="0" u="none" strike="noStrike" cap="none" dirty="0">
                <a:solidFill>
                  <a:schemeClr val="dk1"/>
                </a:solidFill>
                <a:latin typeface="Nunito Light"/>
                <a:ea typeface="Nunito Light"/>
                <a:cs typeface="Nunito Light"/>
                <a:sym typeface="Nunito Light"/>
              </a:rPr>
              <a:t>Super-diversity should be seen as a lens through which intercultural communication can be analysed.</a:t>
            </a:r>
          </a:p>
          <a:p>
            <a:pPr marL="0" marR="0" lvl="0" indent="0" algn="l" rtl="0">
              <a:spcBef>
                <a:spcPts val="0"/>
              </a:spcBef>
              <a:buSzPct val="25000"/>
              <a:buNone/>
            </a:pPr>
            <a:endParaRPr lang="en-GB"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Apart from the diversification induced by migration or immigration,</a:t>
            </a:r>
            <a:r>
              <a:rPr lang="en-GB" sz="1200" b="0" i="0" u="none" strike="noStrike" cap="none" baseline="0" dirty="0">
                <a:solidFill>
                  <a:schemeClr val="dk1"/>
                </a:solidFill>
                <a:latin typeface="Nunito Light"/>
                <a:ea typeface="Nunito Light"/>
                <a:cs typeface="Nunito Light"/>
                <a:sym typeface="Nunito Light"/>
              </a:rPr>
              <a:t> </a:t>
            </a:r>
            <a:r>
              <a:rPr lang="en-GB" sz="1200" b="0" i="0" u="none" strike="noStrike" cap="none" dirty="0">
                <a:solidFill>
                  <a:schemeClr val="dk1"/>
                </a:solidFill>
                <a:latin typeface="Nunito Light"/>
                <a:ea typeface="Nunito Light"/>
                <a:cs typeface="Nunito Light"/>
                <a:sym typeface="Nunito Light"/>
              </a:rPr>
              <a:t>there is also a need to acknowledge further variables that influence social relations and behavioural patterns. People today are strongly influenced by social media, and other variables which are of relevance, but which have received less attention in the past such as gender, social status and power structures to name just a few.</a:t>
            </a:r>
          </a:p>
          <a:p>
            <a:pPr marL="0" marR="0" lvl="0" indent="0" algn="l" rtl="0">
              <a:spcBef>
                <a:spcPts val="0"/>
              </a:spcBef>
              <a:buSzPct val="25000"/>
              <a:buNone/>
            </a:pPr>
            <a:endParaRPr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The speed, scale and spread of diversity has reached previously unknown levels. People increasingly</a:t>
            </a:r>
            <a:r>
              <a:rPr lang="en-GB" sz="1200" b="0" i="0" u="none" strike="noStrike" cap="none" baseline="0" dirty="0">
                <a:solidFill>
                  <a:schemeClr val="dk1"/>
                </a:solidFill>
                <a:latin typeface="Nunito Light"/>
                <a:ea typeface="Nunito Light"/>
                <a:cs typeface="Nunito Light"/>
                <a:sym typeface="Nunito Light"/>
              </a:rPr>
              <a:t> </a:t>
            </a:r>
            <a:r>
              <a:rPr lang="en-GB" sz="1200" b="0" i="0" u="none" strike="noStrike" cap="none" dirty="0">
                <a:solidFill>
                  <a:schemeClr val="dk1"/>
                </a:solidFill>
                <a:latin typeface="Nunito Light"/>
                <a:ea typeface="Nunito Light"/>
                <a:cs typeface="Nunito Light"/>
                <a:sym typeface="Nunito Light"/>
              </a:rPr>
              <a:t>have more and better opportunities to relocate, whether it be for leisure, work, political or economic reasons and therefore increase their horizons and cultural orientations. The speed with which diversification is</a:t>
            </a:r>
            <a:r>
              <a:rPr lang="en-GB" sz="1200" b="0" i="0" u="none" strike="noStrike" cap="none" baseline="0" dirty="0">
                <a:solidFill>
                  <a:schemeClr val="dk1"/>
                </a:solidFill>
                <a:latin typeface="Nunito Light"/>
                <a:ea typeface="Nunito Light"/>
                <a:cs typeface="Nunito Light"/>
                <a:sym typeface="Nunito Light"/>
              </a:rPr>
              <a:t> taking</a:t>
            </a:r>
            <a:r>
              <a:rPr lang="en-GB" sz="1200" b="0" i="0" u="none" strike="noStrike" cap="none" dirty="0">
                <a:solidFill>
                  <a:schemeClr val="dk1"/>
                </a:solidFill>
                <a:latin typeface="Nunito Light"/>
                <a:ea typeface="Nunito Light"/>
                <a:cs typeface="Nunito Light"/>
                <a:sym typeface="Nunito Light"/>
              </a:rPr>
              <a:t> place and the spread of diversity is challenging our political, economic and social systems. Indeed, we are only beginning to understand the changes and challenges that are linked to these developments.  </a:t>
            </a:r>
          </a:p>
          <a:p>
            <a:pPr marL="0" marR="0" lvl="0" indent="0" algn="l" rtl="0">
              <a:spcBef>
                <a:spcPts val="0"/>
              </a:spcBef>
              <a:buSzPct val="25000"/>
              <a:buNone/>
            </a:pPr>
            <a:endParaRPr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And finally, the</a:t>
            </a:r>
            <a:r>
              <a:rPr lang="en-GB" sz="1200" b="0" i="0" u="none" strike="noStrike" cap="none" baseline="0" dirty="0">
                <a:solidFill>
                  <a:schemeClr val="dk1"/>
                </a:solidFill>
                <a:latin typeface="Nunito Light"/>
                <a:ea typeface="Nunito Light"/>
                <a:cs typeface="Nunito Light"/>
                <a:sym typeface="Nunito Light"/>
              </a:rPr>
              <a:t> concept of </a:t>
            </a:r>
            <a:r>
              <a:rPr lang="en-GB" sz="1200" b="0" i="0" u="none" strike="noStrike" cap="none" dirty="0">
                <a:solidFill>
                  <a:schemeClr val="dk1"/>
                </a:solidFill>
                <a:latin typeface="Nunito Light"/>
                <a:ea typeface="Nunito Light"/>
                <a:cs typeface="Nunito Light"/>
                <a:sym typeface="Nunito Light"/>
              </a:rPr>
              <a:t>super-diversity also takes cognisance of the fact that for many diversity has become a normal occurrence.</a:t>
            </a:r>
          </a:p>
        </p:txBody>
      </p:sp>
      <p:sp>
        <p:nvSpPr>
          <p:cNvPr id="631" name="Shape 631"/>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30</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53890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9" name="Shape 639"/>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76200" algn="l" rtl="0">
              <a:lnSpc>
                <a:spcPct val="100000"/>
              </a:lnSpc>
              <a:spcBef>
                <a:spcPts val="0"/>
              </a:spcBef>
              <a:spcAft>
                <a:spcPts val="0"/>
              </a:spcAft>
              <a:buClr>
                <a:schemeClr val="dk1"/>
              </a:buClr>
              <a:buSzPct val="100000"/>
              <a:buFont typeface="Nunito Light"/>
              <a:buNone/>
            </a:pPr>
            <a:r>
              <a:rPr lang="en-GB" sz="1200" b="0" i="0" u="none" strike="noStrike" cap="none">
                <a:solidFill>
                  <a:schemeClr val="dk1"/>
                </a:solidFill>
                <a:latin typeface="Nunito Light"/>
                <a:ea typeface="Nunito Light"/>
                <a:cs typeface="Nunito Light"/>
                <a:sym typeface="Nunito Light"/>
              </a:rPr>
              <a:t>Cultural pluralism is distinct from the general understanding of multiculturalism where minority groups are expected to assimilate into the mainstream group. </a:t>
            </a:r>
          </a:p>
        </p:txBody>
      </p:sp>
      <p:sp>
        <p:nvSpPr>
          <p:cNvPr id="640" name="Shape 640"/>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31</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66515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8" name="Shape 648"/>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76200" algn="l" rtl="0">
              <a:lnSpc>
                <a:spcPct val="100000"/>
              </a:lnSpc>
              <a:spcBef>
                <a:spcPts val="0"/>
              </a:spcBef>
              <a:spcAft>
                <a:spcPts val="0"/>
              </a:spcAft>
              <a:buClr>
                <a:schemeClr val="dk1"/>
              </a:buClr>
              <a:buSzPct val="100000"/>
              <a:buFont typeface="Calibri"/>
              <a:buNone/>
            </a:pPr>
            <a:endParaRPr sz="1200" b="0" i="0" u="none" strike="noStrike" cap="none">
              <a:solidFill>
                <a:schemeClr val="dk1"/>
              </a:solidFill>
              <a:latin typeface="Nunito Light"/>
              <a:ea typeface="Nunito Light"/>
              <a:cs typeface="Nunito Light"/>
              <a:sym typeface="Nunito Light"/>
            </a:endParaRPr>
          </a:p>
        </p:txBody>
      </p:sp>
      <p:sp>
        <p:nvSpPr>
          <p:cNvPr id="649" name="Shape 649"/>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32</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73405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en-GB" dirty="0"/>
              <a:t>Ask students to think about different collectives they are</a:t>
            </a:r>
            <a:r>
              <a:rPr lang="en-GB" baseline="0" dirty="0"/>
              <a:t> a member of and what the characteristic features of these collectives are, e.g. being a member of a volleyball team enhances values such as team spirit and fighting for a common goal. </a:t>
            </a:r>
            <a:endParaRPr lang="en-GB" dirty="0"/>
          </a:p>
        </p:txBody>
      </p:sp>
      <p:sp>
        <p:nvSpPr>
          <p:cNvPr id="4" name="Foliennummernplatzhalt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300" b="0" i="0" u="none" strike="noStrike" cap="none" smtClean="0">
                <a:solidFill>
                  <a:schemeClr val="dk1"/>
                </a:solidFill>
                <a:latin typeface="Calibri"/>
                <a:ea typeface="Calibri"/>
                <a:cs typeface="Calibri"/>
                <a:sym typeface="Calibri"/>
              </a:rPr>
              <a:t>33</a:t>
            </a:fld>
            <a:endParaRPr lang="en-GB"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2999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7" name="Shape 667"/>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76200" algn="l" rtl="0">
              <a:lnSpc>
                <a:spcPct val="100000"/>
              </a:lnSpc>
              <a:spcBef>
                <a:spcPts val="0"/>
              </a:spcBef>
              <a:spcAft>
                <a:spcPts val="0"/>
              </a:spcAft>
              <a:buClr>
                <a:schemeClr val="dk1"/>
              </a:buClr>
              <a:buSzPct val="100000"/>
              <a:buFont typeface="Nunito Light"/>
              <a:buNone/>
            </a:pPr>
            <a:r>
              <a:rPr lang="en-GB" sz="1200" b="0" i="0" u="none" strike="noStrike" cap="none" dirty="0">
                <a:solidFill>
                  <a:schemeClr val="dk1"/>
                </a:solidFill>
                <a:latin typeface="Nunito Light"/>
                <a:ea typeface="Nunito Light"/>
                <a:cs typeface="Nunito Light"/>
                <a:sym typeface="Nunito Light"/>
              </a:rPr>
              <a:t>When carrying out this task, the focus should be on the micro-perspective</a:t>
            </a:r>
            <a:r>
              <a:rPr lang="en-GB" sz="1200" b="0" i="0" u="none" strike="noStrike" cap="none" baseline="0" dirty="0">
                <a:solidFill>
                  <a:schemeClr val="dk1"/>
                </a:solidFill>
                <a:latin typeface="Nunito Light"/>
                <a:ea typeface="Nunito Light"/>
                <a:cs typeface="Nunito Light"/>
                <a:sym typeface="Nunito Light"/>
              </a:rPr>
              <a:t>.</a:t>
            </a:r>
            <a:endParaRPr lang="en-GB" sz="1200" b="0" i="0" u="none" strike="noStrike" cap="none" dirty="0">
              <a:solidFill>
                <a:schemeClr val="dk1"/>
              </a:solidFill>
              <a:latin typeface="Nunito Light"/>
              <a:ea typeface="Nunito Light"/>
              <a:cs typeface="Nunito Light"/>
              <a:sym typeface="Nunito Light"/>
            </a:endParaRPr>
          </a:p>
        </p:txBody>
      </p:sp>
      <p:sp>
        <p:nvSpPr>
          <p:cNvPr id="668" name="Shape 668"/>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34</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56937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7" name="Shape 657"/>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76200" algn="l" rtl="0">
              <a:lnSpc>
                <a:spcPct val="100000"/>
              </a:lnSpc>
              <a:spcBef>
                <a:spcPts val="0"/>
              </a:spcBef>
              <a:spcAft>
                <a:spcPts val="0"/>
              </a:spcAft>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658" name="Shape 658"/>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35</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88555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7" name="Shape 677"/>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76200" algn="l" rtl="0">
              <a:lnSpc>
                <a:spcPct val="100000"/>
              </a:lnSpc>
              <a:spcBef>
                <a:spcPts val="0"/>
              </a:spcBef>
              <a:spcAft>
                <a:spcPts val="0"/>
              </a:spcAft>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678" name="Shape 678"/>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36</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59077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7" name="Shape 687"/>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76200" algn="l" rtl="0">
              <a:lnSpc>
                <a:spcPct val="100000"/>
              </a:lnSpc>
              <a:spcBef>
                <a:spcPts val="0"/>
              </a:spcBef>
              <a:spcAft>
                <a:spcPts val="0"/>
              </a:spcAft>
              <a:buClr>
                <a:schemeClr val="dk1"/>
              </a:buClr>
              <a:buSzPct val="100000"/>
              <a:buFont typeface="Nunito Light"/>
              <a:buNone/>
            </a:pPr>
            <a:r>
              <a:rPr lang="en-GB" sz="1200" b="0" i="0" u="none" strike="noStrike" cap="none" dirty="0">
                <a:solidFill>
                  <a:schemeClr val="dk1"/>
                </a:solidFill>
                <a:latin typeface="Nunito Light"/>
                <a:ea typeface="Nunito Light"/>
                <a:cs typeface="Nunito Light"/>
                <a:sym typeface="Nunito Light"/>
              </a:rPr>
              <a:t>The main purpose is to show what two people share, what all share and what is unique to an individual.</a:t>
            </a:r>
          </a:p>
          <a:p>
            <a:pPr marL="0" marR="0" lvl="0" indent="-76200" algn="l" rtl="0">
              <a:lnSpc>
                <a:spcPct val="100000"/>
              </a:lnSpc>
              <a:spcBef>
                <a:spcPts val="0"/>
              </a:spcBef>
              <a:spcAft>
                <a:spcPts val="0"/>
              </a:spcAft>
              <a:buClr>
                <a:schemeClr val="dk1"/>
              </a:buClr>
              <a:buSzPct val="100000"/>
              <a:buFont typeface="Nunito Light"/>
              <a:buNone/>
            </a:pPr>
            <a:endParaRPr lang="en-GB" sz="1200" b="0" i="0" u="none" strike="noStrike" cap="none" dirty="0">
              <a:solidFill>
                <a:schemeClr val="dk1"/>
              </a:solidFill>
              <a:latin typeface="Nunito Light"/>
              <a:ea typeface="Nunito Light"/>
              <a:cs typeface="Nunito Light"/>
              <a:sym typeface="Nunito Light"/>
            </a:endParaRPr>
          </a:p>
          <a:p>
            <a:pPr marL="0" marR="0" lvl="0" indent="-76200" algn="l" rtl="0">
              <a:lnSpc>
                <a:spcPct val="100000"/>
              </a:lnSpc>
              <a:spcBef>
                <a:spcPts val="0"/>
              </a:spcBef>
              <a:spcAft>
                <a:spcPts val="0"/>
              </a:spcAft>
              <a:buClr>
                <a:schemeClr val="dk1"/>
              </a:buClr>
              <a:buSzPct val="100000"/>
              <a:buFont typeface="Nunito Light"/>
              <a:buNone/>
            </a:pPr>
            <a:r>
              <a:rPr lang="en-GB" sz="1200" b="0" i="0" u="none" strike="noStrike" cap="none" dirty="0">
                <a:solidFill>
                  <a:schemeClr val="dk1"/>
                </a:solidFill>
                <a:latin typeface="Nunito Light"/>
                <a:ea typeface="Nunito Light"/>
                <a:cs typeface="Nunito Light"/>
                <a:sym typeface="Nunito Light"/>
              </a:rPr>
              <a:t>For example, you may all share a good knowledge of English and the same motivation for studying the program you are joining. But A and B may have in common that they both spent a semester in Australia and therefore may have an understanding of everyday working customs.</a:t>
            </a:r>
          </a:p>
        </p:txBody>
      </p:sp>
      <p:sp>
        <p:nvSpPr>
          <p:cNvPr id="688" name="Shape 688"/>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37</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89226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7" name="Shape 677"/>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76200" algn="l" rtl="0">
              <a:lnSpc>
                <a:spcPct val="100000"/>
              </a:lnSpc>
              <a:spcBef>
                <a:spcPts val="0"/>
              </a:spcBef>
              <a:spcAft>
                <a:spcPts val="0"/>
              </a:spcAft>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678" name="Shape 678"/>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38</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93035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5" name="Shape 705"/>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76200" algn="l" rtl="0">
              <a:lnSpc>
                <a:spcPct val="100000"/>
              </a:lnSpc>
              <a:spcBef>
                <a:spcPts val="0"/>
              </a:spcBef>
              <a:spcAft>
                <a:spcPts val="0"/>
              </a:spcAft>
              <a:buClr>
                <a:schemeClr val="dk1"/>
              </a:buClr>
              <a:buSzPct val="100000"/>
              <a:buFont typeface="Calibri"/>
              <a:buNone/>
            </a:pPr>
            <a:endParaRPr sz="1200" b="0" i="0" u="none" strike="noStrike" cap="none" dirty="0">
              <a:solidFill>
                <a:schemeClr val="dk1"/>
              </a:solidFill>
              <a:latin typeface="Nunito Light"/>
              <a:ea typeface="Nunito Light"/>
              <a:cs typeface="Nunito Light"/>
              <a:sym typeface="Nunito Light"/>
            </a:endParaRPr>
          </a:p>
        </p:txBody>
      </p:sp>
      <p:sp>
        <p:nvSpPr>
          <p:cNvPr id="706" name="Shape 706"/>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39</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3721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4" name="Shape 294"/>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4</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22013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5" name="Shape 715"/>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16" name="Shape 716"/>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40</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486334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5" name="Shape 725"/>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endParaRPr sz="1200" b="0" i="0" u="none" strike="noStrike" cap="none">
              <a:solidFill>
                <a:schemeClr val="dk1"/>
              </a:solidFill>
              <a:latin typeface="Nunito Light"/>
              <a:ea typeface="Nunito Light"/>
              <a:cs typeface="Nunito Light"/>
              <a:sym typeface="Nunito Light"/>
            </a:endParaRPr>
          </a:p>
        </p:txBody>
      </p:sp>
      <p:sp>
        <p:nvSpPr>
          <p:cNvPr id="726" name="Shape 726"/>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41</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385586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5" name="Shape 735"/>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endParaRPr sz="1200" b="0" i="0" u="none" strike="noStrike" cap="none">
              <a:solidFill>
                <a:schemeClr val="dk1"/>
              </a:solidFill>
              <a:latin typeface="Nunito Light"/>
              <a:ea typeface="Nunito Light"/>
              <a:cs typeface="Nunito Light"/>
              <a:sym typeface="Nunito Light"/>
            </a:endParaRPr>
          </a:p>
        </p:txBody>
      </p:sp>
      <p:sp>
        <p:nvSpPr>
          <p:cNvPr id="736" name="Shape 736"/>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42</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72186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5" name="Shape 745"/>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endParaRPr sz="1200" b="0" i="0" u="none" strike="noStrike" cap="none" dirty="0">
              <a:solidFill>
                <a:schemeClr val="dk1"/>
              </a:solidFill>
              <a:latin typeface="Nunito Light"/>
              <a:ea typeface="Nunito Light"/>
              <a:cs typeface="Nunito Light"/>
              <a:sym typeface="Nunito Light"/>
            </a:endParaRPr>
          </a:p>
        </p:txBody>
      </p:sp>
      <p:sp>
        <p:nvSpPr>
          <p:cNvPr id="746" name="Shape 746"/>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43</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564623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5" name="Shape 755"/>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endParaRPr sz="1200" b="0" i="0" u="none" strike="noStrike" cap="none" dirty="0">
              <a:solidFill>
                <a:schemeClr val="dk1"/>
              </a:solidFill>
              <a:latin typeface="Nunito Light"/>
              <a:ea typeface="Nunito Light"/>
              <a:cs typeface="Nunito Light"/>
              <a:sym typeface="Nunito Light"/>
            </a:endParaRPr>
          </a:p>
        </p:txBody>
      </p:sp>
      <p:sp>
        <p:nvSpPr>
          <p:cNvPr id="756" name="Shape 756"/>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44</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280991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5" name="Shape 765"/>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endParaRPr sz="1200" b="0" i="0" u="none" strike="noStrike" cap="none" dirty="0">
              <a:solidFill>
                <a:schemeClr val="dk1"/>
              </a:solidFill>
              <a:latin typeface="Nunito Light"/>
              <a:ea typeface="Nunito Light"/>
              <a:cs typeface="Nunito Light"/>
              <a:sym typeface="Nunito Light"/>
            </a:endParaRPr>
          </a:p>
        </p:txBody>
      </p:sp>
      <p:sp>
        <p:nvSpPr>
          <p:cNvPr id="766" name="Shape 766"/>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45</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423525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Shape 773"/>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4" name="Shape 774"/>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775" name="Shape 775"/>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46</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791254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Shape 773"/>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4" name="Shape 774"/>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775" name="Shape 775"/>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47</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431936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body" idx="1"/>
          </p:nvPr>
        </p:nvSpPr>
        <p:spPr>
          <a:xfrm>
            <a:off x="685801" y="4724203"/>
            <a:ext cx="5486400" cy="4475559"/>
          </a:xfrm>
          <a:prstGeom prst="rect">
            <a:avLst/>
          </a:prstGeom>
        </p:spPr>
        <p:txBody>
          <a:bodyPr wrap="square" lIns="91425" tIns="91425" rIns="91425" bIns="91425" anchor="t" anchorCtr="0">
            <a:noAutofit/>
          </a:bodyPr>
          <a:lstStyle/>
          <a:p>
            <a:pPr lvl="0">
              <a:spcBef>
                <a:spcPts val="0"/>
              </a:spcBef>
              <a:buNone/>
            </a:pPr>
            <a:endParaRPr dirty="0"/>
          </a:p>
        </p:txBody>
      </p:sp>
      <p:sp>
        <p:nvSpPr>
          <p:cNvPr id="782" name="Shape 782"/>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5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B76CE-AA20-43E8-9E0D-DD38CC260DB0}"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579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03" name="Shape 303"/>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6</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84345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3" name="Shape 313"/>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7</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0691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22" name="Shape 322"/>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8</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39056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9429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1" y="4724203"/>
            <a:ext cx="5486400" cy="4475559"/>
          </a:xfrm>
          <a:prstGeom prst="rect">
            <a:avLst/>
          </a:prstGeom>
          <a:noFill/>
          <a:ln>
            <a:noFill/>
          </a:ln>
        </p:spPr>
        <p:txBody>
          <a:bodyPr wrap="square" lIns="96000" tIns="48000" rIns="96000" bIns="48000" anchor="t" anchorCtr="0">
            <a:noAutofit/>
          </a:bodyPr>
          <a:lstStyle/>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Our lives and life paths are influenced by many different people and experiences and these shape our outlook and behaviour. Reflecting on our life paths thus helps us to evaluate the knowledge, orientation and skills we carry with us. Thus, by comparing life paths we may experience commonalities where we wouldn’t expect them, e.g. among members of different nationalities.</a:t>
            </a:r>
          </a:p>
          <a:p>
            <a:pPr marL="0" marR="0" lvl="0" indent="0" algn="l" rtl="0">
              <a:spcBef>
                <a:spcPts val="0"/>
              </a:spcBef>
              <a:buSzPct val="25000"/>
              <a:buNone/>
            </a:pPr>
            <a:endParaRPr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Debriefing: Let </a:t>
            </a:r>
            <a:r>
              <a:rPr lang="en-GB" sz="1200" b="0" i="0" u="none" strike="noStrike" cap="none" dirty="0">
                <a:solidFill>
                  <a:schemeClr val="tx1"/>
                </a:solidFill>
                <a:latin typeface="Nunito Light"/>
                <a:ea typeface="Nunito Light"/>
                <a:cs typeface="Nunito Light"/>
                <a:sym typeface="Nunito Light"/>
              </a:rPr>
              <a:t>students speak and share ideas with their </a:t>
            </a:r>
            <a:r>
              <a:rPr lang="en-GB" sz="1200" b="0" i="0" u="none" strike="noStrike" cap="none" dirty="0">
                <a:solidFill>
                  <a:schemeClr val="dk1"/>
                </a:solidFill>
                <a:latin typeface="Nunito Light"/>
                <a:ea typeface="Nunito Light"/>
                <a:cs typeface="Nunito Light"/>
                <a:sym typeface="Nunito Light"/>
              </a:rPr>
              <a:t>neighbour and search for commonalities as well as differences. Also ask them to evaluate the specific skills, knowledge and other capacities they possess due to their individual experiences and life paths.</a:t>
            </a:r>
          </a:p>
          <a:p>
            <a:pPr marL="0" marR="0" lvl="0" indent="0" algn="l" rtl="0">
              <a:spcBef>
                <a:spcPts val="0"/>
              </a:spcBef>
              <a:buSzPct val="25000"/>
              <a:buNone/>
            </a:pPr>
            <a:endParaRPr lang="en-GB"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Ask them to share one experience with the whole group that they consider to be of particular interest. Close with a general question about what we can take away from looking at life paths.</a:t>
            </a:r>
          </a:p>
          <a:p>
            <a:pPr marL="0" marR="0" lvl="0" indent="0" algn="l" rtl="0">
              <a:spcBef>
                <a:spcPts val="0"/>
              </a:spcBef>
              <a:buSzPct val="25000"/>
              <a:buNone/>
            </a:pPr>
            <a:endParaRPr lang="en-GB" sz="1200" b="0" i="0" u="none" strike="noStrike" cap="none" dirty="0">
              <a:solidFill>
                <a:schemeClr val="dk1"/>
              </a:solidFill>
              <a:latin typeface="Nunito Light"/>
              <a:ea typeface="Nunito Light"/>
              <a:cs typeface="Nunito Light"/>
              <a:sym typeface="Nunito Light"/>
            </a:endParaRPr>
          </a:p>
          <a:p>
            <a:pPr marL="0" marR="0" lvl="0" indent="0" algn="l" rtl="0">
              <a:spcBef>
                <a:spcPts val="0"/>
              </a:spcBef>
              <a:buSzPct val="25000"/>
              <a:buNone/>
            </a:pPr>
            <a:r>
              <a:rPr lang="en-GB" sz="1200" b="0" i="0" u="none" strike="noStrike" cap="none" dirty="0">
                <a:solidFill>
                  <a:schemeClr val="dk1"/>
                </a:solidFill>
                <a:latin typeface="Nunito Light"/>
                <a:ea typeface="Nunito Light"/>
                <a:cs typeface="Nunito Light"/>
                <a:sym typeface="Nunito Light"/>
              </a:rPr>
              <a:t>The following slides show a few examples of how life journeys can be illustrated and then filled with information.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31" name="Shape 331"/>
          <p:cNvSpPr txBox="1">
            <a:spLocks noGrp="1"/>
          </p:cNvSpPr>
          <p:nvPr>
            <p:ph type="sldNum" idx="12"/>
          </p:nvPr>
        </p:nvSpPr>
        <p:spPr>
          <a:xfrm>
            <a:off x="3884614" y="9446678"/>
            <a:ext cx="2971800" cy="497285"/>
          </a:xfrm>
          <a:prstGeom prst="rect">
            <a:avLst/>
          </a:prstGeom>
          <a:noFill/>
          <a:ln>
            <a:noFill/>
          </a:ln>
        </p:spPr>
        <p:txBody>
          <a:bodyPr wrap="square" lIns="96000" tIns="48000" rIns="96000" bIns="48000" anchor="b" anchorCtr="0">
            <a:noAutofit/>
          </a:bodyPr>
          <a:lstStyle/>
          <a:p>
            <a:pPr marL="0" marR="0" lvl="0" indent="-82550" algn="r" rtl="0">
              <a:lnSpc>
                <a:spcPct val="100000"/>
              </a:lnSpc>
              <a:spcBef>
                <a:spcPts val="0"/>
              </a:spcBef>
              <a:spcAft>
                <a:spcPts val="0"/>
              </a:spcAft>
              <a:buClr>
                <a:srgbClr val="000000"/>
              </a:buClr>
              <a:buSzPct val="1000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9</a:t>
            </a:fld>
            <a:endParaRPr lang="en-GB"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14618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el und Inhal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95535" y="259508"/>
            <a:ext cx="5940000" cy="669162"/>
          </a:xfrm>
          <a:prstGeom prst="rect">
            <a:avLst/>
          </a:prstGeom>
          <a:noFill/>
          <a:ln>
            <a:noFill/>
          </a:ln>
        </p:spPr>
        <p:txBody>
          <a:bodyPr wrap="square" lIns="91425" tIns="91425" rIns="91425" bIns="91425" anchor="ctr" anchorCtr="0"/>
          <a:lstStyle>
            <a:lvl1pPr marL="0" marR="0" lvl="0" indent="0" algn="l" rtl="0">
              <a:spcBef>
                <a:spcPts val="0"/>
              </a:spcBef>
              <a:buClr>
                <a:schemeClr val="dk2"/>
              </a:buClr>
              <a:buSzPct val="100000"/>
              <a:buFont typeface="Calibri"/>
              <a:buNone/>
              <a:defRPr sz="4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body" idx="1"/>
          </p:nvPr>
        </p:nvSpPr>
        <p:spPr>
          <a:xfrm>
            <a:off x="457200" y="1556792"/>
            <a:ext cx="8229600" cy="4569371"/>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sldNum" idx="12"/>
          </p:nvPr>
        </p:nvSpPr>
        <p:spPr>
          <a:xfrm>
            <a:off x="3923928" y="6376243"/>
            <a:ext cx="2133600"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endParaRPr sz="1200" b="0" i="0" u="none" strike="noStrike" cap="none">
              <a:solidFill>
                <a:srgbClr val="888888"/>
              </a:solidFill>
              <a:latin typeface="Arial"/>
              <a:ea typeface="Arial"/>
              <a:cs typeface="Arial"/>
              <a:sym typeface="Arial"/>
            </a:endParaRPr>
          </a:p>
          <a:p>
            <a:pPr marL="0" marR="0" lvl="0" indent="0" algn="ctr" rtl="0">
              <a:spcBef>
                <a:spcPts val="0"/>
              </a:spcBef>
              <a:buSzPct val="25000"/>
              <a:buNone/>
            </a:pPr>
            <a:fld id="{00000000-1234-1234-1234-123412341234}" type="slidenum">
              <a:rPr lang="en-GB" sz="1200" b="0" i="0" u="none" strike="noStrike" cap="none">
                <a:solidFill>
                  <a:srgbClr val="888888"/>
                </a:solidFill>
                <a:latin typeface="Arial"/>
                <a:ea typeface="Arial"/>
                <a:cs typeface="Arial"/>
                <a:sym typeface="Arial"/>
              </a:rPr>
              <a:t>‹Nr.›</a:t>
            </a:fld>
            <a:endParaRPr lang="en-GB" sz="1200" b="0" i="0" u="none" strike="noStrike" cap="none">
              <a:solidFill>
                <a:srgbClr val="888888"/>
              </a:solidFill>
              <a:latin typeface="Arial"/>
              <a:ea typeface="Arial"/>
              <a:cs typeface="Arial"/>
              <a:sym typeface="Arial"/>
            </a:endParaRPr>
          </a:p>
        </p:txBody>
      </p:sp>
      <p:sp>
        <p:nvSpPr>
          <p:cNvPr id="108" name="Shape 108"/>
          <p:cNvSpPr txBox="1">
            <a:spLocks noGrp="1"/>
          </p:cNvSpPr>
          <p:nvPr>
            <p:ph type="body" idx="2"/>
          </p:nvPr>
        </p:nvSpPr>
        <p:spPr>
          <a:xfrm>
            <a:off x="395535" y="780094"/>
            <a:ext cx="5940000" cy="720080"/>
          </a:xfrm>
          <a:prstGeom prst="rect">
            <a:avLst/>
          </a:prstGeom>
          <a:noFill/>
          <a:ln>
            <a:noFill/>
          </a:ln>
        </p:spPr>
        <p:txBody>
          <a:bodyPr wrap="square" lIns="91425" tIns="91425" rIns="91425" bIns="91425" anchor="ctr" anchorCtr="0"/>
          <a:lstStyle>
            <a:lvl1pPr marL="0" marR="0" lvl="0" indent="0" algn="l" rtl="0">
              <a:spcBef>
                <a:spcPts val="720"/>
              </a:spcBef>
              <a:buClr>
                <a:srgbClr val="76923C"/>
              </a:buClr>
              <a:buSzPct val="100000"/>
              <a:buFont typeface="Noto Sans Symbols"/>
              <a:buNone/>
              <a:defRPr sz="3600" b="0" i="0" u="none" strike="noStrike" cap="none">
                <a:solidFill>
                  <a:srgbClr val="76923C"/>
                </a:solidFill>
                <a:latin typeface="Calibri"/>
                <a:ea typeface="Calibri"/>
                <a:cs typeface="Calibri"/>
                <a:sym typeface="Calibri"/>
              </a:defRPr>
            </a:lvl1pPr>
            <a:lvl2pPr marL="742950" marR="0" lvl="1" indent="-107950" algn="l" rtl="0">
              <a:spcBef>
                <a:spcPts val="560"/>
              </a:spcBef>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9" name="Shape 109"/>
          <p:cNvCxnSpPr/>
          <p:nvPr/>
        </p:nvCxnSpPr>
        <p:spPr>
          <a:xfrm>
            <a:off x="359532" y="6237312"/>
            <a:ext cx="8424936" cy="0"/>
          </a:xfrm>
          <a:prstGeom prst="straightConnector1">
            <a:avLst/>
          </a:prstGeom>
          <a:noFill/>
          <a:ln w="9525" cap="rnd" cmpd="sng">
            <a:solidFill>
              <a:srgbClr val="4A7DBA"/>
            </a:solidFill>
            <a:prstDash val="solid"/>
            <a:round/>
            <a:headEnd type="none" w="med" len="med"/>
            <a:tailEnd type="none" w="med" len="med"/>
          </a:ln>
        </p:spPr>
      </p:cxnSp>
      <p:cxnSp>
        <p:nvCxnSpPr>
          <p:cNvPr id="110" name="Shape 110"/>
          <p:cNvCxnSpPr/>
          <p:nvPr/>
        </p:nvCxnSpPr>
        <p:spPr>
          <a:xfrm>
            <a:off x="359532" y="1412776"/>
            <a:ext cx="8424936" cy="0"/>
          </a:xfrm>
          <a:prstGeom prst="straightConnector1">
            <a:avLst/>
          </a:prstGeom>
          <a:noFill/>
          <a:ln w="9525" cap="rnd" cmpd="sng">
            <a:solidFill>
              <a:srgbClr val="4A7DBA"/>
            </a:solidFill>
            <a:prstDash val="solid"/>
            <a:round/>
            <a:headEnd type="none" w="med" len="med"/>
            <a:tailEnd type="none" w="med" len="med"/>
          </a:ln>
        </p:spPr>
      </p:cxnSp>
      <p:pic>
        <p:nvPicPr>
          <p:cNvPr id="111" name="Shape 111"/>
          <p:cNvPicPr preferRelativeResize="0"/>
          <p:nvPr/>
        </p:nvPicPr>
        <p:blipFill rotWithShape="1">
          <a:blip r:embed="rId2">
            <a:alphaModFix/>
          </a:blip>
          <a:srcRect/>
          <a:stretch/>
        </p:blipFill>
        <p:spPr>
          <a:xfrm>
            <a:off x="8100318" y="6270178"/>
            <a:ext cx="657988" cy="51696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el und vertikaler Text">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ftr" idx="11"/>
          </p:nvPr>
        </p:nvSpPr>
        <p:spPr>
          <a:xfrm>
            <a:off x="467544" y="6309320"/>
            <a:ext cx="2895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sldNum" idx="12"/>
          </p:nvPr>
        </p:nvSpPr>
        <p:spPr>
          <a:xfrm>
            <a:off x="3923928" y="6298207"/>
            <a:ext cx="2133600"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888888"/>
                </a:solidFill>
                <a:latin typeface="Arial"/>
                <a:ea typeface="Arial"/>
                <a:cs typeface="Arial"/>
                <a:sym typeface="Arial"/>
              </a:rPr>
              <a:t>‹Nr.›</a:t>
            </a:fld>
            <a:endParaRPr lang="en-GB" sz="1200">
              <a:solidFill>
                <a:srgbClr val="888888"/>
              </a:solidFill>
              <a:latin typeface="Arial"/>
              <a:ea typeface="Arial"/>
              <a:cs typeface="Arial"/>
              <a:sym typeface="Arial"/>
            </a:endParaRPr>
          </a:p>
        </p:txBody>
      </p:sp>
      <p:cxnSp>
        <p:nvCxnSpPr>
          <p:cNvPr id="173" name="Shape 173"/>
          <p:cNvCxnSpPr/>
          <p:nvPr/>
        </p:nvCxnSpPr>
        <p:spPr>
          <a:xfrm>
            <a:off x="359532" y="6237312"/>
            <a:ext cx="8424936" cy="0"/>
          </a:xfrm>
          <a:prstGeom prst="straightConnector1">
            <a:avLst/>
          </a:prstGeom>
          <a:noFill/>
          <a:ln w="9525" cap="rnd" cmpd="sng">
            <a:solidFill>
              <a:srgbClr val="4A7DBA"/>
            </a:solidFill>
            <a:prstDash val="solid"/>
            <a:round/>
            <a:headEnd type="none" w="med" len="med"/>
            <a:tailEnd type="none" w="med" len="med"/>
          </a:ln>
        </p:spPr>
      </p:cxnSp>
      <p:cxnSp>
        <p:nvCxnSpPr>
          <p:cNvPr id="174" name="Shape 174"/>
          <p:cNvCxnSpPr/>
          <p:nvPr/>
        </p:nvCxnSpPr>
        <p:spPr>
          <a:xfrm>
            <a:off x="359532" y="1412776"/>
            <a:ext cx="8424936" cy="0"/>
          </a:xfrm>
          <a:prstGeom prst="straightConnector1">
            <a:avLst/>
          </a:prstGeom>
          <a:noFill/>
          <a:ln w="9525" cap="rnd" cmpd="sng">
            <a:solidFill>
              <a:srgbClr val="4A7DBA"/>
            </a:solidFill>
            <a:prstDash val="solid"/>
            <a:round/>
            <a:headEnd type="none" w="med" len="med"/>
            <a:tailEnd type="none" w="med" len="med"/>
          </a:ln>
        </p:spPr>
      </p:cxnSp>
      <p:sp>
        <p:nvSpPr>
          <p:cNvPr id="175" name="Shape 175"/>
          <p:cNvSpPr txBox="1">
            <a:spLocks noGrp="1"/>
          </p:cNvSpPr>
          <p:nvPr>
            <p:ph type="title"/>
          </p:nvPr>
        </p:nvSpPr>
        <p:spPr>
          <a:xfrm>
            <a:off x="395535" y="116632"/>
            <a:ext cx="5940000" cy="432048"/>
          </a:xfrm>
          <a:prstGeom prst="rect">
            <a:avLst/>
          </a:prstGeom>
          <a:noFill/>
          <a:ln>
            <a:noFill/>
          </a:ln>
        </p:spPr>
        <p:txBody>
          <a:bodyPr wrap="square" lIns="91425" tIns="91425" rIns="91425" bIns="91425" anchor="ctr" anchorCtr="0"/>
          <a:lstStyle>
            <a:lvl1pPr marL="0" marR="0" lvl="0" indent="0" algn="l" rtl="0">
              <a:spcBef>
                <a:spcPts val="0"/>
              </a:spcBef>
              <a:buClr>
                <a:schemeClr val="dk2"/>
              </a:buClr>
              <a:buSzPct val="100000"/>
              <a:buFont typeface="Calibri"/>
              <a:buNone/>
              <a:defRPr sz="2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6" name="Shape 176"/>
          <p:cNvSpPr txBox="1">
            <a:spLocks noGrp="1"/>
          </p:cNvSpPr>
          <p:nvPr>
            <p:ph type="body" idx="2"/>
          </p:nvPr>
        </p:nvSpPr>
        <p:spPr>
          <a:xfrm>
            <a:off x="395535" y="620688"/>
            <a:ext cx="5940000" cy="720080"/>
          </a:xfrm>
          <a:prstGeom prst="rect">
            <a:avLst/>
          </a:prstGeom>
          <a:noFill/>
          <a:ln>
            <a:noFill/>
          </a:ln>
        </p:spPr>
        <p:txBody>
          <a:bodyPr wrap="square" lIns="91425" tIns="91425" rIns="91425" bIns="91425" anchor="ctr" anchorCtr="0"/>
          <a:lstStyle>
            <a:lvl1pPr marL="0" marR="0" lvl="0" indent="0" algn="l" rtl="0">
              <a:spcBef>
                <a:spcPts val="800"/>
              </a:spcBef>
              <a:buClr>
                <a:srgbClr val="76923C"/>
              </a:buClr>
              <a:buSzPct val="100000"/>
              <a:buFont typeface="Noto Sans Symbols"/>
              <a:buNone/>
              <a:defRPr sz="4000" b="0" i="0" u="none" strike="noStrike" cap="none">
                <a:solidFill>
                  <a:srgbClr val="76923C"/>
                </a:solidFill>
                <a:latin typeface="Calibri"/>
                <a:ea typeface="Calibri"/>
                <a:cs typeface="Calibri"/>
                <a:sym typeface="Calibri"/>
              </a:defRPr>
            </a:lvl1pPr>
            <a:lvl2pPr marL="742950" marR="0" lvl="1" indent="-107950" algn="l" rtl="0">
              <a:spcBef>
                <a:spcPts val="560"/>
              </a:spcBef>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kaler Titel und Text">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l" rtl="0">
              <a:spcBef>
                <a:spcPts val="0"/>
              </a:spcBef>
              <a:buClr>
                <a:schemeClr val="dk2"/>
              </a:buClr>
              <a:buSzPct val="100000"/>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9" name="Shape 179"/>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ftr" idx="11"/>
          </p:nvPr>
        </p:nvSpPr>
        <p:spPr>
          <a:xfrm>
            <a:off x="467544" y="6309320"/>
            <a:ext cx="2895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sldNum" idx="12"/>
          </p:nvPr>
        </p:nvSpPr>
        <p:spPr>
          <a:xfrm>
            <a:off x="3923928" y="6298207"/>
            <a:ext cx="2133600"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888888"/>
                </a:solidFill>
                <a:latin typeface="Arial"/>
                <a:ea typeface="Arial"/>
                <a:cs typeface="Arial"/>
                <a:sym typeface="Arial"/>
              </a:rPr>
              <a:t>‹Nr.›</a:t>
            </a:fld>
            <a:endParaRPr lang="en-GB" sz="1200">
              <a:solidFill>
                <a:srgbClr val="888888"/>
              </a:solidFill>
              <a:latin typeface="Arial"/>
              <a:ea typeface="Arial"/>
              <a:cs typeface="Arial"/>
              <a:sym typeface="Arial"/>
            </a:endParaRPr>
          </a:p>
        </p:txBody>
      </p:sp>
      <p:cxnSp>
        <p:nvCxnSpPr>
          <p:cNvPr id="182" name="Shape 182"/>
          <p:cNvCxnSpPr/>
          <p:nvPr/>
        </p:nvCxnSpPr>
        <p:spPr>
          <a:xfrm>
            <a:off x="359532" y="6237312"/>
            <a:ext cx="8424936" cy="0"/>
          </a:xfrm>
          <a:prstGeom prst="straightConnector1">
            <a:avLst/>
          </a:prstGeom>
          <a:noFill/>
          <a:ln w="9525" cap="rnd" cmpd="sng">
            <a:solidFill>
              <a:srgbClr val="4A7DBA"/>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Shape 190"/>
        <p:cNvGrpSpPr/>
        <p:nvPr/>
      </p:nvGrpSpPr>
      <p:grpSpPr>
        <a:xfrm>
          <a:off x="0" y="0"/>
          <a:ext cx="0" cy="0"/>
          <a:chOff x="0" y="0"/>
          <a:chExt cx="0" cy="0"/>
        </a:xfrm>
      </p:grpSpPr>
      <p:sp>
        <p:nvSpPr>
          <p:cNvPr id="191" name="Shape 191"/>
          <p:cNvSpPr txBox="1">
            <a:spLocks noGrp="1"/>
          </p:cNvSpPr>
          <p:nvPr>
            <p:ph type="ctrTitle"/>
          </p:nvPr>
        </p:nvSpPr>
        <p:spPr>
          <a:xfrm>
            <a:off x="1143000" y="1122363"/>
            <a:ext cx="6858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SzPct val="100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subTitle" idx="1"/>
          </p:nvPr>
        </p:nvSpPr>
        <p:spPr>
          <a:xfrm>
            <a:off x="1143000" y="3602038"/>
            <a:ext cx="6858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SzPct val="1000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‹Nr.›</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28650" y="365125"/>
            <a:ext cx="7886700" cy="471587"/>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8" name="Shape 198"/>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‹Nr.›</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Abschnitts- überschrift">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623888" y="1709738"/>
            <a:ext cx="78867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4" name="Shape 204"/>
          <p:cNvSpPr txBox="1">
            <a:spLocks noGrp="1"/>
          </p:cNvSpPr>
          <p:nvPr>
            <p:ph type="body" idx="1"/>
          </p:nvPr>
        </p:nvSpPr>
        <p:spPr>
          <a:xfrm>
            <a:off x="623888" y="4589463"/>
            <a:ext cx="78867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SzPct val="100000"/>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SzPct val="100000"/>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05" name="Shape 205"/>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‹Nr.›</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628650" y="365125"/>
            <a:ext cx="7886700" cy="471587"/>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0" name="Shape 210"/>
          <p:cNvSpPr txBox="1">
            <a:spLocks noGrp="1"/>
          </p:cNvSpPr>
          <p:nvPr>
            <p:ph type="body" idx="1"/>
          </p:nvPr>
        </p:nvSpPr>
        <p:spPr>
          <a:xfrm>
            <a:off x="628650" y="1825625"/>
            <a:ext cx="386715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body" idx="2"/>
          </p:nvPr>
        </p:nvSpPr>
        <p:spPr>
          <a:xfrm>
            <a:off x="4648200" y="1825625"/>
            <a:ext cx="386715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‹Nr.›</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630238" y="365125"/>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7" name="Shape 217"/>
          <p:cNvSpPr txBox="1">
            <a:spLocks noGrp="1"/>
          </p:cNvSpPr>
          <p:nvPr>
            <p:ph type="body" idx="1"/>
          </p:nvPr>
        </p:nvSpPr>
        <p:spPr>
          <a:xfrm>
            <a:off x="630238" y="1681163"/>
            <a:ext cx="386873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body" idx="2"/>
          </p:nvPr>
        </p:nvSpPr>
        <p:spPr>
          <a:xfrm>
            <a:off x="630238" y="2505075"/>
            <a:ext cx="3868737"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body" idx="3"/>
          </p:nvPr>
        </p:nvSpPr>
        <p:spPr>
          <a:xfrm>
            <a:off x="4629150" y="1681163"/>
            <a:ext cx="38877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body" idx="4"/>
          </p:nvPr>
        </p:nvSpPr>
        <p:spPr>
          <a:xfrm>
            <a:off x="4629150" y="2505075"/>
            <a:ext cx="3887788"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2" name="Shape 222"/>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3" name="Shape 223"/>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‹Nr.›</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628650" y="365125"/>
            <a:ext cx="7886700" cy="471587"/>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6" name="Shape 226"/>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7" name="Shape 227"/>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‹Nr.›</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Leer">
    <p:spTree>
      <p:nvGrpSpPr>
        <p:cNvPr id="1" name="Shape 229"/>
        <p:cNvGrpSpPr/>
        <p:nvPr/>
      </p:nvGrpSpPr>
      <p:grpSpPr>
        <a:xfrm>
          <a:off x="0" y="0"/>
          <a:ext cx="0" cy="0"/>
          <a:chOff x="0" y="0"/>
          <a:chExt cx="0" cy="0"/>
        </a:xfrm>
      </p:grpSpPr>
      <p:sp>
        <p:nvSpPr>
          <p:cNvPr id="230" name="Shape 230"/>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2" name="Shape 232"/>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‹Nr.›</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Inhalt mit Überschrift">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630238" y="457200"/>
            <a:ext cx="2949575"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5" name="Shape 235"/>
          <p:cNvSpPr txBox="1">
            <a:spLocks noGrp="1"/>
          </p:cNvSpPr>
          <p:nvPr>
            <p:ph type="body" idx="1"/>
          </p:nvPr>
        </p:nvSpPr>
        <p:spPr>
          <a:xfrm>
            <a:off x="3887788" y="987425"/>
            <a:ext cx="4629150"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Shape 236"/>
          <p:cNvSpPr txBox="1">
            <a:spLocks noGrp="1"/>
          </p:cNvSpPr>
          <p:nvPr>
            <p:ph type="body" idx="2"/>
          </p:nvPr>
        </p:nvSpPr>
        <p:spPr>
          <a:xfrm>
            <a:off x="630238" y="2057400"/>
            <a:ext cx="2949575"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37" name="Shape 237"/>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8" name="Shape 238"/>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9" name="Shape 239"/>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‹Nr.›</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Shape 112"/>
        <p:cNvGrpSpPr/>
        <p:nvPr/>
      </p:nvGrpSpPr>
      <p:grpSpPr>
        <a:xfrm>
          <a:off x="0" y="0"/>
          <a:ext cx="0" cy="0"/>
          <a:chOff x="0" y="0"/>
          <a:chExt cx="0" cy="0"/>
        </a:xfrm>
      </p:grpSpPr>
      <p:sp>
        <p:nvSpPr>
          <p:cNvPr id="113" name="Shape 113"/>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l" rtl="0">
              <a:spcBef>
                <a:spcPts val="0"/>
              </a:spcBef>
              <a:buClr>
                <a:schemeClr val="dk2"/>
              </a:buClr>
              <a:buSzPct val="100000"/>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4" name="Shape 114"/>
          <p:cNvSpPr txBox="1">
            <a:spLocks noGrp="1"/>
          </p:cNvSpPr>
          <p:nvPr>
            <p:ph type="subTitle" idx="1"/>
          </p:nvPr>
        </p:nvSpPr>
        <p:spPr>
          <a:xfrm>
            <a:off x="714348" y="3886200"/>
            <a:ext cx="6400800" cy="1752600"/>
          </a:xfrm>
          <a:prstGeom prst="rect">
            <a:avLst/>
          </a:prstGeom>
          <a:noFill/>
          <a:ln>
            <a:noFill/>
          </a:ln>
        </p:spPr>
        <p:txBody>
          <a:bodyPr wrap="square" lIns="91425" tIns="91425" rIns="91425" bIns="91425" anchor="t" anchorCtr="0"/>
          <a:lstStyle>
            <a:lvl1pPr marL="0" marR="0" lvl="0" indent="0" algn="l" rtl="0">
              <a:spcBef>
                <a:spcPts val="640"/>
              </a:spcBef>
              <a:buClr>
                <a:srgbClr val="888888"/>
              </a:buClr>
              <a:buSzPct val="100000"/>
              <a:buFont typeface="Noto Sans Symbols"/>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SzPct val="100000"/>
              <a:buFont typeface="Noto Sans Symbols"/>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SzPct val="100000"/>
              <a:buFont typeface="Noto Sans Symbols"/>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15" name="Shape 115"/>
          <p:cNvSpPr txBox="1">
            <a:spLocks noGrp="1"/>
          </p:cNvSpPr>
          <p:nvPr>
            <p:ph type="ftr" idx="11"/>
          </p:nvPr>
        </p:nvSpPr>
        <p:spPr>
          <a:xfrm>
            <a:off x="467544" y="6309320"/>
            <a:ext cx="2895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sldNum" idx="12"/>
          </p:nvPr>
        </p:nvSpPr>
        <p:spPr>
          <a:xfrm>
            <a:off x="3923928" y="6309320"/>
            <a:ext cx="2133600"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fld id="{00000000-1234-1234-1234-123412341234}" type="slidenum">
              <a:rPr lang="en-GB" sz="1200">
                <a:solidFill>
                  <a:srgbClr val="888888"/>
                </a:solidFill>
                <a:latin typeface="Arial"/>
                <a:ea typeface="Arial"/>
                <a:cs typeface="Arial"/>
                <a:sym typeface="Arial"/>
              </a:rPr>
              <a:t>‹Nr.›</a:t>
            </a:fld>
            <a:endParaRPr lang="en-GB" sz="1200">
              <a:solidFill>
                <a:srgbClr val="888888"/>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Bild mit Überschrift">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630238" y="457200"/>
            <a:ext cx="2949575"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2" name="Shape 242"/>
          <p:cNvSpPr>
            <a:spLocks noGrp="1"/>
          </p:cNvSpPr>
          <p:nvPr>
            <p:ph type="pic" idx="2"/>
          </p:nvPr>
        </p:nvSpPr>
        <p:spPr>
          <a:xfrm>
            <a:off x="3887788" y="987425"/>
            <a:ext cx="462915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3" name="Shape 243"/>
          <p:cNvSpPr txBox="1">
            <a:spLocks noGrp="1"/>
          </p:cNvSpPr>
          <p:nvPr>
            <p:ph type="body" idx="1"/>
          </p:nvPr>
        </p:nvSpPr>
        <p:spPr>
          <a:xfrm>
            <a:off x="630238" y="2057400"/>
            <a:ext cx="2949575"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4" name="Shape 244"/>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5" name="Shape 245"/>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6" name="Shape 246"/>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‹Nr.›</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el und vertikaler Text">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628650" y="365125"/>
            <a:ext cx="7886700" cy="471587"/>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9" name="Shape 249"/>
          <p:cNvSpPr txBox="1">
            <a:spLocks noGrp="1"/>
          </p:cNvSpPr>
          <p:nvPr>
            <p:ph type="body" idx="1"/>
          </p:nvPr>
        </p:nvSpPr>
        <p:spPr>
          <a:xfrm rot="5400000">
            <a:off x="2396331" y="57944"/>
            <a:ext cx="4351338" cy="78867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0" name="Shape 250"/>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1" name="Shape 251"/>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2" name="Shape 252"/>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‹Nr.›</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kaler Titel und Text">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rot="5400000">
            <a:off x="4623593" y="2285206"/>
            <a:ext cx="5811838" cy="197167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5" name="Shape 255"/>
          <p:cNvSpPr txBox="1">
            <a:spLocks noGrp="1"/>
          </p:cNvSpPr>
          <p:nvPr>
            <p:ph type="body" idx="1"/>
          </p:nvPr>
        </p:nvSpPr>
        <p:spPr>
          <a:xfrm rot="5400000">
            <a:off x="604044" y="389732"/>
            <a:ext cx="5811838" cy="5762625"/>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Shape 256"/>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7" name="Shape 257"/>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8" name="Shape 258"/>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‹Nr.›</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p:spPr>
        <p:txBody>
          <a:bodyPr/>
          <a:lstStyle>
            <a:lvl1pPr>
              <a:defRPr sz="4400"/>
            </a:lvl1pPr>
          </a:lstStyle>
          <a:p>
            <a:r>
              <a:rPr lang="en-GB" sz="3600" dirty="0"/>
              <a:t>Intercultural interaction, </a:t>
            </a:r>
            <a:br>
              <a:rPr lang="en-GB" sz="3600" dirty="0"/>
            </a:br>
            <a:r>
              <a:rPr lang="en-GB" sz="3600" dirty="0"/>
              <a:t>an introduction</a:t>
            </a:r>
            <a:endParaRPr lang="en-GB" noProof="0" dirty="0"/>
          </a:p>
        </p:txBody>
      </p:sp>
      <p:sp>
        <p:nvSpPr>
          <p:cNvPr id="3" name="Untertitel 2"/>
          <p:cNvSpPr>
            <a:spLocks noGrp="1"/>
          </p:cNvSpPr>
          <p:nvPr>
            <p:ph type="subTitle" idx="1" hasCustomPrompt="1"/>
          </p:nvPr>
        </p:nvSpPr>
        <p:spPr>
          <a:xfrm>
            <a:off x="714348"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a:t>Session</a:t>
            </a:r>
            <a:endParaRPr lang="en-GB" noProof="0" dirty="0"/>
          </a:p>
        </p:txBody>
      </p:sp>
      <p:sp>
        <p:nvSpPr>
          <p:cNvPr id="5" name="Fußzeilenplatzhalter 4"/>
          <p:cNvSpPr>
            <a:spLocks noGrp="1"/>
          </p:cNvSpPr>
          <p:nvPr>
            <p:ph type="ftr" sz="quarter" idx="11"/>
          </p:nvPr>
        </p:nvSpPr>
        <p:spPr/>
        <p:txBody>
          <a:bodyPr/>
          <a:lstStyle/>
          <a:p>
            <a:endParaRPr lang="en-GB" noProof="0" dirty="0"/>
          </a:p>
        </p:txBody>
      </p:sp>
      <p:sp>
        <p:nvSpPr>
          <p:cNvPr id="6" name="Foliennummernplatzhalter 5"/>
          <p:cNvSpPr>
            <a:spLocks noGrp="1"/>
          </p:cNvSpPr>
          <p:nvPr>
            <p:ph type="sldNum" sz="quarter" idx="12"/>
          </p:nvPr>
        </p:nvSpPr>
        <p:spPr>
          <a:xfrm>
            <a:off x="3923928" y="6309320"/>
            <a:ext cx="2133600" cy="365125"/>
          </a:xfrm>
        </p:spPr>
        <p:txBody>
          <a:bodyPr/>
          <a:lstStyle/>
          <a:p>
            <a:endParaRPr lang="en-GB" dirty="0"/>
          </a:p>
          <a:p>
            <a:fld id="{6C6AE60A-B69C-4790-82F7-3882EDF23186}" type="slidenum">
              <a:rPr lang="en-GB" smtClean="0"/>
              <a:pPr/>
              <a:t>‹Nr.›</a:t>
            </a:fld>
            <a:endParaRPr lang="en-GB" dirty="0"/>
          </a:p>
        </p:txBody>
      </p:sp>
    </p:spTree>
    <p:extLst>
      <p:ext uri="{BB962C8B-B14F-4D97-AF65-F5344CB8AC3E}">
        <p14:creationId xmlns:p14="http://schemas.microsoft.com/office/powerpoint/2010/main" val="3057568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5535" y="259508"/>
            <a:ext cx="5940000" cy="669162"/>
          </a:xfrm>
        </p:spPr>
        <p:txBody>
          <a:bodyPr anchor="ctr" anchorCtr="0">
            <a:noAutofit/>
          </a:bodyPr>
          <a:lstStyle>
            <a:lvl1pPr>
              <a:defRPr sz="3600"/>
            </a:lvl1pPr>
          </a:lstStyle>
          <a:p>
            <a:r>
              <a:rPr lang="en-GB" noProof="0" dirty="0" err="1"/>
              <a:t>Abschnittstitel</a:t>
            </a:r>
            <a:endParaRPr lang="en-GB" noProof="0" dirty="0"/>
          </a:p>
        </p:txBody>
      </p:sp>
      <p:sp>
        <p:nvSpPr>
          <p:cNvPr id="3" name="Inhaltsplatzhalter 2"/>
          <p:cNvSpPr>
            <a:spLocks noGrp="1"/>
          </p:cNvSpPr>
          <p:nvPr>
            <p:ph idx="1"/>
          </p:nvPr>
        </p:nvSpPr>
        <p:spPr>
          <a:xfrm>
            <a:off x="457200" y="1556792"/>
            <a:ext cx="8229600" cy="4569371"/>
          </a:xfrm>
        </p:spPr>
        <p:txBody>
          <a:body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GB" noProof="0" dirty="0"/>
          </a:p>
        </p:txBody>
      </p:sp>
      <p:sp>
        <p:nvSpPr>
          <p:cNvPr id="6" name="Foliennummernplatzhalter 5"/>
          <p:cNvSpPr>
            <a:spLocks noGrp="1"/>
          </p:cNvSpPr>
          <p:nvPr>
            <p:ph type="sldNum" sz="quarter" idx="12"/>
          </p:nvPr>
        </p:nvSpPr>
        <p:spPr>
          <a:xfrm>
            <a:off x="3923928" y="6376243"/>
            <a:ext cx="2133600" cy="365125"/>
          </a:xfrm>
        </p:spPr>
        <p:txBody>
          <a:bodyPr/>
          <a:lstStyle>
            <a:lvl1pPr algn="ctr">
              <a:defRPr>
                <a:latin typeface="FrutigerNext LT Medium"/>
              </a:defRPr>
            </a:lvl1pPr>
          </a:lstStyle>
          <a:p>
            <a:endParaRPr lang="en-GB" dirty="0"/>
          </a:p>
          <a:p>
            <a:fld id="{6C6AE60A-B69C-4790-82F7-3882EDF23186}" type="slidenum">
              <a:rPr lang="en-GB" smtClean="0"/>
              <a:pPr/>
              <a:t>‹Nr.›</a:t>
            </a:fld>
            <a:endParaRPr lang="en-GB" dirty="0"/>
          </a:p>
        </p:txBody>
      </p:sp>
      <p:sp>
        <p:nvSpPr>
          <p:cNvPr id="9" name="Textplatzhalter 8"/>
          <p:cNvSpPr>
            <a:spLocks noGrp="1"/>
          </p:cNvSpPr>
          <p:nvPr>
            <p:ph type="body" sz="quarter" idx="13" hasCustomPrompt="1"/>
          </p:nvPr>
        </p:nvSpPr>
        <p:spPr>
          <a:xfrm>
            <a:off x="395535" y="780094"/>
            <a:ext cx="5940000" cy="720080"/>
          </a:xfrm>
        </p:spPr>
        <p:txBody>
          <a:bodyPr anchor="ctr" anchorCtr="0">
            <a:normAutofit/>
          </a:bodyPr>
          <a:lstStyle>
            <a:lvl1pPr marL="0" indent="0">
              <a:buNone/>
              <a:defRPr sz="3600">
                <a:solidFill>
                  <a:schemeClr val="accent3">
                    <a:lumMod val="75000"/>
                  </a:schemeClr>
                </a:solidFill>
              </a:defRPr>
            </a:lvl1pPr>
          </a:lstStyle>
          <a:p>
            <a:pPr lvl="0"/>
            <a:r>
              <a:rPr lang="en-GB" noProof="0" dirty="0" err="1"/>
              <a:t>Titel</a:t>
            </a:r>
            <a:endParaRPr lang="en-GB" noProof="0" dirty="0"/>
          </a:p>
        </p:txBody>
      </p:sp>
      <p:cxnSp>
        <p:nvCxnSpPr>
          <p:cNvPr id="11" name="Gerade Verbindung 10"/>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359532" y="1412776"/>
            <a:ext cx="8424936"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318" y="6270178"/>
            <a:ext cx="658416" cy="517366"/>
          </a:xfrm>
          <a:prstGeom prst="rect">
            <a:avLst/>
          </a:prstGeom>
        </p:spPr>
      </p:pic>
    </p:spTree>
    <p:extLst>
      <p:ext uri="{BB962C8B-B14F-4D97-AF65-F5344CB8AC3E}">
        <p14:creationId xmlns:p14="http://schemas.microsoft.com/office/powerpoint/2010/main" val="3338147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none" baseline="0"/>
            </a:lvl1pPr>
          </a:lstStyle>
          <a:p>
            <a:r>
              <a:rPr lang="de-DE" noProof="0"/>
              <a:t>Titelmasterformat durch Klicken bearbeiten</a:t>
            </a:r>
            <a:endParaRPr lang="en-GB" noProof="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noProof="0"/>
              <a:t>Textmasterformate durch Klicken bearbeiten</a:t>
            </a:r>
          </a:p>
        </p:txBody>
      </p:sp>
      <p:sp>
        <p:nvSpPr>
          <p:cNvPr id="6" name="Foliennummernplatzhalter 5"/>
          <p:cNvSpPr>
            <a:spLocks noGrp="1"/>
          </p:cNvSpPr>
          <p:nvPr>
            <p:ph type="sldNum" sz="quarter" idx="12"/>
          </p:nvPr>
        </p:nvSpPr>
        <p:spPr/>
        <p:txBody>
          <a:bodyPr/>
          <a:lstStyle/>
          <a:p>
            <a:endParaRPr lang="en-GB" dirty="0"/>
          </a:p>
          <a:p>
            <a:fld id="{6C6AE60A-B69C-4790-82F7-3882EDF23186}" type="slidenum">
              <a:rPr lang="en-GB" smtClean="0"/>
              <a:pPr/>
              <a:t>‹Nr.›</a:t>
            </a:fld>
            <a:endParaRPr lang="en-GB" dirty="0"/>
          </a:p>
        </p:txBody>
      </p:sp>
      <p:cxnSp>
        <p:nvCxnSpPr>
          <p:cNvPr id="7" name="Gerade Verbindung 6"/>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359532" y="1412776"/>
            <a:ext cx="84249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36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Foliennummernplatzhalter 6"/>
          <p:cNvSpPr>
            <a:spLocks noGrp="1"/>
          </p:cNvSpPr>
          <p:nvPr>
            <p:ph type="sldNum" sz="quarter" idx="12"/>
          </p:nvPr>
        </p:nvSpPr>
        <p:spPr/>
        <p:txBody>
          <a:bodyPr/>
          <a:lstStyle/>
          <a:p>
            <a:endParaRPr lang="en-GB" dirty="0"/>
          </a:p>
          <a:p>
            <a:fld id="{6C6AE60A-B69C-4790-82F7-3882EDF23186}" type="slidenum">
              <a:rPr lang="en-GB" smtClean="0"/>
              <a:pPr/>
              <a:t>‹Nr.›</a:t>
            </a:fld>
            <a:endParaRPr lang="en-GB" dirty="0"/>
          </a:p>
        </p:txBody>
      </p:sp>
      <p:cxnSp>
        <p:nvCxnSpPr>
          <p:cNvPr id="11" name="Gerade Verbindung 10"/>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a:off x="359532" y="1412776"/>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itel 1"/>
          <p:cNvSpPr>
            <a:spLocks noGrp="1"/>
          </p:cNvSpPr>
          <p:nvPr>
            <p:ph type="title" hasCustomPrompt="1"/>
          </p:nvPr>
        </p:nvSpPr>
        <p:spPr>
          <a:xfrm>
            <a:off x="395535" y="353746"/>
            <a:ext cx="5940000" cy="432048"/>
          </a:xfrm>
        </p:spPr>
        <p:txBody>
          <a:bodyPr anchor="ctr" anchorCtr="0">
            <a:noAutofit/>
          </a:bodyPr>
          <a:lstStyle>
            <a:lvl1pPr>
              <a:defRPr sz="4000"/>
            </a:lvl1pPr>
          </a:lstStyle>
          <a:p>
            <a:r>
              <a:rPr lang="en-GB" noProof="0" dirty="0" err="1"/>
              <a:t>Abschnittstitel</a:t>
            </a:r>
            <a:endParaRPr lang="en-GB" noProof="0" dirty="0"/>
          </a:p>
        </p:txBody>
      </p:sp>
      <p:sp>
        <p:nvSpPr>
          <p:cNvPr id="18" name="Textplatzhalter 8"/>
          <p:cNvSpPr>
            <a:spLocks noGrp="1"/>
          </p:cNvSpPr>
          <p:nvPr>
            <p:ph type="body" sz="quarter" idx="13" hasCustomPrompt="1"/>
          </p:nvPr>
        </p:nvSpPr>
        <p:spPr>
          <a:xfrm>
            <a:off x="395535" y="780094"/>
            <a:ext cx="5940000" cy="720080"/>
          </a:xfrm>
        </p:spPr>
        <p:txBody>
          <a:bodyPr anchor="ctr" anchorCtr="0">
            <a:normAutofit/>
          </a:bodyPr>
          <a:lstStyle>
            <a:lvl1pPr marL="0" indent="0">
              <a:buNone/>
              <a:defRPr sz="3600">
                <a:solidFill>
                  <a:schemeClr val="accent3">
                    <a:lumMod val="75000"/>
                  </a:schemeClr>
                </a:solidFill>
              </a:defRPr>
            </a:lvl1pPr>
          </a:lstStyle>
          <a:p>
            <a:pPr lvl="0"/>
            <a:r>
              <a:rPr lang="en-GB" noProof="0" dirty="0" err="1"/>
              <a:t>Titel</a:t>
            </a:r>
            <a:endParaRPr lang="en-GB" noProof="0" dirty="0"/>
          </a:p>
        </p:txBody>
      </p:sp>
    </p:spTree>
    <p:extLst>
      <p:ext uri="{BB962C8B-B14F-4D97-AF65-F5344CB8AC3E}">
        <p14:creationId xmlns:p14="http://schemas.microsoft.com/office/powerpoint/2010/main" val="2660520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8" name="Fußzeilenplatzhalter 7"/>
          <p:cNvSpPr>
            <a:spLocks noGrp="1"/>
          </p:cNvSpPr>
          <p:nvPr>
            <p:ph type="ftr" sz="quarter" idx="11"/>
          </p:nvPr>
        </p:nvSpPr>
        <p:spPr/>
        <p:txBody>
          <a:bodyPr/>
          <a:lstStyle/>
          <a:p>
            <a:endParaRPr lang="en-GB" noProof="0"/>
          </a:p>
        </p:txBody>
      </p:sp>
      <p:sp>
        <p:nvSpPr>
          <p:cNvPr id="9" name="Foliennummernplatzhalter 8"/>
          <p:cNvSpPr>
            <a:spLocks noGrp="1"/>
          </p:cNvSpPr>
          <p:nvPr>
            <p:ph type="sldNum" sz="quarter" idx="12"/>
          </p:nvPr>
        </p:nvSpPr>
        <p:spPr/>
        <p:txBody>
          <a:bodyPr/>
          <a:lstStyle/>
          <a:p>
            <a:fld id="{6C6AE60A-B69C-4790-82F7-3882EDF23186}" type="slidenum">
              <a:rPr lang="en-GB" noProof="0" smtClean="0"/>
              <a:pPr/>
              <a:t>‹Nr.›</a:t>
            </a:fld>
            <a:endParaRPr lang="en-GB" noProof="0"/>
          </a:p>
        </p:txBody>
      </p:sp>
      <p:cxnSp>
        <p:nvCxnSpPr>
          <p:cNvPr id="14" name="Gerade Verbindung 13"/>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a:off x="359532" y="1412776"/>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itel 1"/>
          <p:cNvSpPr>
            <a:spLocks noGrp="1"/>
          </p:cNvSpPr>
          <p:nvPr>
            <p:ph type="title" hasCustomPrompt="1"/>
          </p:nvPr>
        </p:nvSpPr>
        <p:spPr>
          <a:xfrm>
            <a:off x="395535" y="210870"/>
            <a:ext cx="5940000" cy="574924"/>
          </a:xfrm>
        </p:spPr>
        <p:txBody>
          <a:bodyPr anchor="ctr" anchorCtr="0">
            <a:noAutofit/>
          </a:bodyPr>
          <a:lstStyle>
            <a:lvl1pPr>
              <a:defRPr sz="4000"/>
            </a:lvl1pPr>
          </a:lstStyle>
          <a:p>
            <a:r>
              <a:rPr lang="en-GB" noProof="0" dirty="0" err="1"/>
              <a:t>Abschnittstitel</a:t>
            </a:r>
            <a:endParaRPr lang="en-GB" noProof="0" dirty="0"/>
          </a:p>
        </p:txBody>
      </p:sp>
      <p:sp>
        <p:nvSpPr>
          <p:cNvPr id="19" name="Textplatzhalter 8"/>
          <p:cNvSpPr>
            <a:spLocks noGrp="1"/>
          </p:cNvSpPr>
          <p:nvPr>
            <p:ph type="body" sz="quarter" idx="13" hasCustomPrompt="1"/>
          </p:nvPr>
        </p:nvSpPr>
        <p:spPr>
          <a:xfrm>
            <a:off x="395535" y="708656"/>
            <a:ext cx="5940000" cy="720080"/>
          </a:xfrm>
        </p:spPr>
        <p:txBody>
          <a:bodyPr anchor="ctr" anchorCtr="0">
            <a:normAutofit/>
          </a:bodyPr>
          <a:lstStyle>
            <a:lvl1pPr marL="0" indent="0">
              <a:buNone/>
              <a:defRPr sz="3600">
                <a:solidFill>
                  <a:schemeClr val="accent3">
                    <a:lumMod val="75000"/>
                  </a:schemeClr>
                </a:solidFill>
              </a:defRPr>
            </a:lvl1pPr>
          </a:lstStyle>
          <a:p>
            <a:pPr lvl="0"/>
            <a:r>
              <a:rPr lang="en-GB" noProof="0"/>
              <a:t>Titel</a:t>
            </a:r>
          </a:p>
        </p:txBody>
      </p:sp>
    </p:spTree>
    <p:extLst>
      <p:ext uri="{BB962C8B-B14F-4D97-AF65-F5344CB8AC3E}">
        <p14:creationId xmlns:p14="http://schemas.microsoft.com/office/powerpoint/2010/main" val="3632002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6C6AE60A-B69C-4790-82F7-3882EDF23186}" type="slidenum">
              <a:rPr lang="en-GB" noProof="0" smtClean="0"/>
              <a:pPr/>
              <a:t>‹Nr.›</a:t>
            </a:fld>
            <a:endParaRPr lang="en-GB" noProof="0"/>
          </a:p>
        </p:txBody>
      </p:sp>
      <p:cxnSp>
        <p:nvCxnSpPr>
          <p:cNvPr id="10" name="Gerade Verbindung 9"/>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359532" y="1412776"/>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el 1"/>
          <p:cNvSpPr>
            <a:spLocks noGrp="1"/>
          </p:cNvSpPr>
          <p:nvPr>
            <p:ph type="title" hasCustomPrompt="1"/>
          </p:nvPr>
        </p:nvSpPr>
        <p:spPr>
          <a:xfrm>
            <a:off x="395535" y="210870"/>
            <a:ext cx="5940000" cy="432048"/>
          </a:xfrm>
        </p:spPr>
        <p:txBody>
          <a:bodyPr anchor="ctr" anchorCtr="0">
            <a:noAutofit/>
          </a:bodyPr>
          <a:lstStyle>
            <a:lvl1pPr>
              <a:defRPr sz="4000"/>
            </a:lvl1pPr>
          </a:lstStyle>
          <a:p>
            <a:r>
              <a:rPr lang="en-GB" noProof="0" dirty="0" err="1"/>
              <a:t>Abschnittstitel</a:t>
            </a:r>
            <a:endParaRPr lang="en-GB" noProof="0" dirty="0"/>
          </a:p>
        </p:txBody>
      </p:sp>
      <p:sp>
        <p:nvSpPr>
          <p:cNvPr id="15" name="Textplatzhalter 8"/>
          <p:cNvSpPr>
            <a:spLocks noGrp="1"/>
          </p:cNvSpPr>
          <p:nvPr>
            <p:ph type="body" sz="quarter" idx="13" hasCustomPrompt="1"/>
          </p:nvPr>
        </p:nvSpPr>
        <p:spPr>
          <a:xfrm>
            <a:off x="395535" y="620688"/>
            <a:ext cx="5940000" cy="720080"/>
          </a:xfrm>
        </p:spPr>
        <p:txBody>
          <a:bodyPr anchor="ctr" anchorCtr="0">
            <a:normAutofit/>
          </a:bodyPr>
          <a:lstStyle>
            <a:lvl1pPr marL="0" indent="0">
              <a:buNone/>
              <a:defRPr sz="3600">
                <a:solidFill>
                  <a:schemeClr val="accent3">
                    <a:lumMod val="75000"/>
                  </a:schemeClr>
                </a:solidFill>
              </a:defRPr>
            </a:lvl1pPr>
          </a:lstStyle>
          <a:p>
            <a:pPr lvl="0"/>
            <a:r>
              <a:rPr lang="en-GB" noProof="0"/>
              <a:t>Titel</a:t>
            </a:r>
          </a:p>
        </p:txBody>
      </p:sp>
    </p:spTree>
    <p:extLst>
      <p:ext uri="{BB962C8B-B14F-4D97-AF65-F5344CB8AC3E}">
        <p14:creationId xmlns:p14="http://schemas.microsoft.com/office/powerpoint/2010/main" val="419781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en-GB" noProof="0" dirty="0"/>
          </a:p>
        </p:txBody>
      </p:sp>
      <p:sp>
        <p:nvSpPr>
          <p:cNvPr id="4" name="Foliennummernplatzhalter 3"/>
          <p:cNvSpPr>
            <a:spLocks noGrp="1"/>
          </p:cNvSpPr>
          <p:nvPr>
            <p:ph type="sldNum" sz="quarter" idx="12"/>
          </p:nvPr>
        </p:nvSpPr>
        <p:spPr/>
        <p:txBody>
          <a:bodyPr/>
          <a:lstStyle/>
          <a:p>
            <a:fld id="{6C6AE60A-B69C-4790-82F7-3882EDF23186}" type="slidenum">
              <a:rPr lang="en-GB" noProof="0" smtClean="0"/>
              <a:pPr/>
              <a:t>‹Nr.›</a:t>
            </a:fld>
            <a:endParaRPr lang="en-GB" noProof="0" dirty="0"/>
          </a:p>
        </p:txBody>
      </p:sp>
      <p:cxnSp>
        <p:nvCxnSpPr>
          <p:cNvPr id="6" name="Gerade Verbindung 5"/>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a:xfrm>
            <a:off x="359532" y="1412776"/>
            <a:ext cx="84249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68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Abschnittsüberschrif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2"/>
              </a:buClr>
              <a:buSzPct val="100000"/>
              <a:buFont typeface="Calibri"/>
              <a:buNone/>
              <a:defRPr sz="4000" b="1"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9" name="Shape 119"/>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SzPct val="100000"/>
              <a:buFont typeface="Noto Sans Symbols"/>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SzPct val="100000"/>
              <a:buFont typeface="Noto Sans Symbols"/>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SzPct val="100000"/>
              <a:buFont typeface="Noto Sans Symbols"/>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3923928" y="6298207"/>
            <a:ext cx="2133600"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fld id="{00000000-1234-1234-1234-123412341234}" type="slidenum">
              <a:rPr lang="en-GB" sz="1200">
                <a:solidFill>
                  <a:srgbClr val="888888"/>
                </a:solidFill>
                <a:latin typeface="Arial"/>
                <a:ea typeface="Arial"/>
                <a:cs typeface="Arial"/>
                <a:sym typeface="Arial"/>
              </a:rPr>
              <a:t>‹Nr.›</a:t>
            </a:fld>
            <a:endParaRPr lang="en-GB" sz="1200">
              <a:solidFill>
                <a:srgbClr val="888888"/>
              </a:solidFill>
              <a:latin typeface="Arial"/>
              <a:ea typeface="Arial"/>
              <a:cs typeface="Arial"/>
              <a:sym typeface="Arial"/>
            </a:endParaRPr>
          </a:p>
        </p:txBody>
      </p:sp>
      <p:cxnSp>
        <p:nvCxnSpPr>
          <p:cNvPr id="121" name="Shape 121"/>
          <p:cNvCxnSpPr/>
          <p:nvPr/>
        </p:nvCxnSpPr>
        <p:spPr>
          <a:xfrm>
            <a:off x="359532" y="6237312"/>
            <a:ext cx="8424936" cy="0"/>
          </a:xfrm>
          <a:prstGeom prst="straightConnector1">
            <a:avLst/>
          </a:prstGeom>
          <a:noFill/>
          <a:ln w="9525" cap="rnd" cmpd="sng">
            <a:solidFill>
              <a:srgbClr val="4A7DBA"/>
            </a:solidFill>
            <a:prstDash val="solid"/>
            <a:round/>
            <a:headEnd type="none" w="med" len="med"/>
            <a:tailEnd type="none" w="med" len="med"/>
          </a:ln>
        </p:spPr>
      </p:cxnSp>
      <p:cxnSp>
        <p:nvCxnSpPr>
          <p:cNvPr id="122" name="Shape 122"/>
          <p:cNvCxnSpPr/>
          <p:nvPr/>
        </p:nvCxnSpPr>
        <p:spPr>
          <a:xfrm>
            <a:off x="359532" y="1412776"/>
            <a:ext cx="8424936" cy="0"/>
          </a:xfrm>
          <a:prstGeom prst="straightConnector1">
            <a:avLst/>
          </a:prstGeom>
          <a:noFill/>
          <a:ln w="9525" cap="rnd" cmpd="sng">
            <a:solidFill>
              <a:srgbClr val="4A7DBA"/>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noProof="0"/>
              <a:t>Titelmasterformat durch Klicken bearbeiten</a:t>
            </a:r>
            <a:endParaRPr lang="en-GB" noProof="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Textmasterformate durch Klicken bearbeiten</a:t>
            </a:r>
          </a:p>
        </p:txBody>
      </p:sp>
      <p:sp>
        <p:nvSpPr>
          <p:cNvPr id="6" name="Fußzeilenplatzhalter 5"/>
          <p:cNvSpPr>
            <a:spLocks noGrp="1"/>
          </p:cNvSpPr>
          <p:nvPr>
            <p:ph type="ftr" sz="quarter" idx="11"/>
          </p:nvPr>
        </p:nvSpPr>
        <p:spPr/>
        <p:txBody>
          <a:bodyPr/>
          <a:lstStyle/>
          <a:p>
            <a:endParaRPr lang="en-GB" noProof="0"/>
          </a:p>
        </p:txBody>
      </p:sp>
      <p:sp>
        <p:nvSpPr>
          <p:cNvPr id="7" name="Foliennummernplatzhalter 6"/>
          <p:cNvSpPr>
            <a:spLocks noGrp="1"/>
          </p:cNvSpPr>
          <p:nvPr>
            <p:ph type="sldNum" sz="quarter" idx="12"/>
          </p:nvPr>
        </p:nvSpPr>
        <p:spPr/>
        <p:txBody>
          <a:bodyPr/>
          <a:lstStyle/>
          <a:p>
            <a:fld id="{6C6AE60A-B69C-4790-82F7-3882EDF23186}" type="slidenum">
              <a:rPr lang="en-GB" noProof="0" smtClean="0"/>
              <a:pPr/>
              <a:t>‹Nr.›</a:t>
            </a:fld>
            <a:endParaRPr lang="en-GB" noProof="0"/>
          </a:p>
        </p:txBody>
      </p:sp>
      <p:cxnSp>
        <p:nvCxnSpPr>
          <p:cNvPr id="8" name="Gerade Verbindung 7"/>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498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5670574"/>
            <a:ext cx="5486400" cy="494730"/>
          </a:xfrm>
        </p:spPr>
        <p:txBody>
          <a:bodyPr anchor="b"/>
          <a:lstStyle>
            <a:lvl1pPr algn="l">
              <a:defRPr sz="2000" b="1"/>
            </a:lvl1pPr>
          </a:lstStyle>
          <a:p>
            <a:r>
              <a:rPr lang="de-DE" noProof="0"/>
              <a:t>Titelmasterformat durch Klicken bearbeiten</a:t>
            </a:r>
            <a:endParaRPr lang="en-GB" noProof="0"/>
          </a:p>
        </p:txBody>
      </p:sp>
      <p:sp>
        <p:nvSpPr>
          <p:cNvPr id="3" name="Bildplatzhalter 2"/>
          <p:cNvSpPr>
            <a:spLocks noGrp="1"/>
          </p:cNvSpPr>
          <p:nvPr>
            <p:ph type="pic" idx="1"/>
          </p:nvPr>
        </p:nvSpPr>
        <p:spPr>
          <a:xfrm>
            <a:off x="1828800" y="147444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endParaRPr lang="en-GB" noProof="0"/>
          </a:p>
        </p:txBody>
      </p:sp>
      <p:sp>
        <p:nvSpPr>
          <p:cNvPr id="6" name="Fußzeilenplatzhalter 5"/>
          <p:cNvSpPr>
            <a:spLocks noGrp="1"/>
          </p:cNvSpPr>
          <p:nvPr>
            <p:ph type="ftr" sz="quarter" idx="11"/>
          </p:nvPr>
        </p:nvSpPr>
        <p:spPr/>
        <p:txBody>
          <a:bodyPr/>
          <a:lstStyle/>
          <a:p>
            <a:endParaRPr lang="en-GB" noProof="0"/>
          </a:p>
        </p:txBody>
      </p:sp>
      <p:sp>
        <p:nvSpPr>
          <p:cNvPr id="7" name="Foliennummernplatzhalter 6"/>
          <p:cNvSpPr>
            <a:spLocks noGrp="1"/>
          </p:cNvSpPr>
          <p:nvPr>
            <p:ph type="sldNum" sz="quarter" idx="12"/>
          </p:nvPr>
        </p:nvSpPr>
        <p:spPr/>
        <p:txBody>
          <a:bodyPr/>
          <a:lstStyle/>
          <a:p>
            <a:fld id="{6C6AE60A-B69C-4790-82F7-3882EDF23186}" type="slidenum">
              <a:rPr lang="en-GB" noProof="0" smtClean="0"/>
              <a:pPr/>
              <a:t>‹Nr.›</a:t>
            </a:fld>
            <a:endParaRPr lang="en-GB" noProof="0"/>
          </a:p>
        </p:txBody>
      </p:sp>
      <p:cxnSp>
        <p:nvCxnSpPr>
          <p:cNvPr id="8" name="Gerade Verbindung 7"/>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359532" y="1412776"/>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el 1"/>
          <p:cNvSpPr txBox="1">
            <a:spLocks/>
          </p:cNvSpPr>
          <p:nvPr userDrawn="1"/>
        </p:nvSpPr>
        <p:spPr>
          <a:xfrm>
            <a:off x="395535" y="116632"/>
            <a:ext cx="5940000" cy="432048"/>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kern="1200">
                <a:solidFill>
                  <a:schemeClr val="tx2"/>
                </a:solidFill>
                <a:latin typeface="+mj-lt"/>
                <a:ea typeface="+mj-ea"/>
                <a:cs typeface="+mj-cs"/>
              </a:defRPr>
            </a:lvl1pPr>
          </a:lstStyle>
          <a:p>
            <a:r>
              <a:rPr lang="en-GB" noProof="0"/>
              <a:t>Abschnittstitel</a:t>
            </a:r>
          </a:p>
        </p:txBody>
      </p:sp>
      <p:sp>
        <p:nvSpPr>
          <p:cNvPr id="17" name="Textplatzhalter 8"/>
          <p:cNvSpPr>
            <a:spLocks noGrp="1"/>
          </p:cNvSpPr>
          <p:nvPr>
            <p:ph type="body" sz="quarter" idx="13" hasCustomPrompt="1"/>
          </p:nvPr>
        </p:nvSpPr>
        <p:spPr>
          <a:xfrm>
            <a:off x="395535" y="620688"/>
            <a:ext cx="5940000" cy="720080"/>
          </a:xfrm>
        </p:spPr>
        <p:txBody>
          <a:bodyPr anchor="ctr" anchorCtr="0">
            <a:normAutofit/>
          </a:bodyPr>
          <a:lstStyle>
            <a:lvl1pPr marL="0" indent="0">
              <a:buNone/>
              <a:defRPr sz="4000">
                <a:solidFill>
                  <a:schemeClr val="accent3">
                    <a:lumMod val="75000"/>
                  </a:schemeClr>
                </a:solidFill>
              </a:defRPr>
            </a:lvl1pPr>
          </a:lstStyle>
          <a:p>
            <a:pPr lvl="0"/>
            <a:r>
              <a:rPr lang="en-GB" noProof="0"/>
              <a:t>Titel</a:t>
            </a:r>
          </a:p>
        </p:txBody>
      </p:sp>
    </p:spTree>
    <p:extLst>
      <p:ext uri="{BB962C8B-B14F-4D97-AF65-F5344CB8AC3E}">
        <p14:creationId xmlns:p14="http://schemas.microsoft.com/office/powerpoint/2010/main" val="2106439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p:txBody>
          <a:bodyPr vert="eaVert"/>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 name="Fußzeilenplatzhalter 4"/>
          <p:cNvSpPr>
            <a:spLocks noGrp="1"/>
          </p:cNvSpPr>
          <p:nvPr>
            <p:ph type="ftr" sz="quarter" idx="11"/>
          </p:nvPr>
        </p:nvSpPr>
        <p:spPr/>
        <p:txBody>
          <a:bodyPr/>
          <a:lstStyle/>
          <a:p>
            <a:endParaRPr lang="en-GB" noProof="0" dirty="0"/>
          </a:p>
        </p:txBody>
      </p:sp>
      <p:sp>
        <p:nvSpPr>
          <p:cNvPr id="6" name="Foliennummernplatzhalter 5"/>
          <p:cNvSpPr>
            <a:spLocks noGrp="1"/>
          </p:cNvSpPr>
          <p:nvPr>
            <p:ph type="sldNum" sz="quarter" idx="12"/>
          </p:nvPr>
        </p:nvSpPr>
        <p:spPr/>
        <p:txBody>
          <a:bodyPr/>
          <a:lstStyle/>
          <a:p>
            <a:fld id="{6C6AE60A-B69C-4790-82F7-3882EDF23186}" type="slidenum">
              <a:rPr lang="en-GB" noProof="0" smtClean="0"/>
              <a:pPr/>
              <a:t>‹Nr.›</a:t>
            </a:fld>
            <a:endParaRPr lang="en-GB" noProof="0"/>
          </a:p>
        </p:txBody>
      </p:sp>
      <p:cxnSp>
        <p:nvCxnSpPr>
          <p:cNvPr id="10" name="Gerade Verbindung 9"/>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359532" y="1412776"/>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el 1"/>
          <p:cNvSpPr>
            <a:spLocks noGrp="1"/>
          </p:cNvSpPr>
          <p:nvPr>
            <p:ph type="title" hasCustomPrompt="1"/>
          </p:nvPr>
        </p:nvSpPr>
        <p:spPr>
          <a:xfrm>
            <a:off x="395535" y="116632"/>
            <a:ext cx="5940000" cy="432048"/>
          </a:xfrm>
        </p:spPr>
        <p:txBody>
          <a:bodyPr anchor="ctr" anchorCtr="0">
            <a:noAutofit/>
          </a:bodyPr>
          <a:lstStyle>
            <a:lvl1pPr>
              <a:defRPr sz="2400"/>
            </a:lvl1pPr>
          </a:lstStyle>
          <a:p>
            <a:r>
              <a:rPr lang="en-GB" noProof="0"/>
              <a:t>Abschnittstitel</a:t>
            </a:r>
          </a:p>
        </p:txBody>
      </p:sp>
      <p:sp>
        <p:nvSpPr>
          <p:cNvPr id="15" name="Textplatzhalter 8"/>
          <p:cNvSpPr>
            <a:spLocks noGrp="1"/>
          </p:cNvSpPr>
          <p:nvPr>
            <p:ph type="body" sz="quarter" idx="13" hasCustomPrompt="1"/>
          </p:nvPr>
        </p:nvSpPr>
        <p:spPr>
          <a:xfrm>
            <a:off x="395535" y="620688"/>
            <a:ext cx="5940000" cy="720080"/>
          </a:xfrm>
        </p:spPr>
        <p:txBody>
          <a:bodyPr anchor="ctr" anchorCtr="0">
            <a:normAutofit/>
          </a:bodyPr>
          <a:lstStyle>
            <a:lvl1pPr marL="0" indent="0">
              <a:buNone/>
              <a:defRPr sz="4000">
                <a:solidFill>
                  <a:schemeClr val="accent3">
                    <a:lumMod val="75000"/>
                  </a:schemeClr>
                </a:solidFill>
              </a:defRPr>
            </a:lvl1pPr>
          </a:lstStyle>
          <a:p>
            <a:pPr lvl="0"/>
            <a:r>
              <a:rPr lang="en-GB" noProof="0"/>
              <a:t>Titel</a:t>
            </a:r>
          </a:p>
        </p:txBody>
      </p:sp>
    </p:spTree>
    <p:extLst>
      <p:ext uri="{BB962C8B-B14F-4D97-AF65-F5344CB8AC3E}">
        <p14:creationId xmlns:p14="http://schemas.microsoft.com/office/powerpoint/2010/main" val="3079826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noProof="0" dirty="0"/>
              <a:t>Titelmasterformat durch Klicken bearbeiten</a:t>
            </a:r>
            <a:endParaRPr lang="en-GB" noProof="0" dirty="0"/>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 name="Fußzeilenplatzhalter 4"/>
          <p:cNvSpPr>
            <a:spLocks noGrp="1"/>
          </p:cNvSpPr>
          <p:nvPr>
            <p:ph type="ftr" sz="quarter" idx="11"/>
          </p:nvPr>
        </p:nvSpPr>
        <p:spPr/>
        <p:txBody>
          <a:bodyPr/>
          <a:lstStyle/>
          <a:p>
            <a:endParaRPr lang="en-GB" noProof="0"/>
          </a:p>
        </p:txBody>
      </p:sp>
      <p:sp>
        <p:nvSpPr>
          <p:cNvPr id="6" name="Foliennummernplatzhalter 5"/>
          <p:cNvSpPr>
            <a:spLocks noGrp="1"/>
          </p:cNvSpPr>
          <p:nvPr>
            <p:ph type="sldNum" sz="quarter" idx="12"/>
          </p:nvPr>
        </p:nvSpPr>
        <p:spPr/>
        <p:txBody>
          <a:bodyPr/>
          <a:lstStyle/>
          <a:p>
            <a:fld id="{6C6AE60A-B69C-4790-82F7-3882EDF23186}" type="slidenum">
              <a:rPr lang="en-GB" noProof="0" smtClean="0"/>
              <a:pPr/>
              <a:t>‹Nr.›</a:t>
            </a:fld>
            <a:endParaRPr lang="en-GB" noProof="0"/>
          </a:p>
        </p:txBody>
      </p:sp>
      <p:cxnSp>
        <p:nvCxnSpPr>
          <p:cNvPr id="7" name="Gerade Verbindung 6"/>
          <p:cNvCxnSpPr/>
          <p:nvPr userDrawn="1"/>
        </p:nvCxnSpPr>
        <p:spPr>
          <a:xfrm>
            <a:off x="359532" y="6237312"/>
            <a:ext cx="84249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13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Zwei Inhalte">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sldNum" idx="12"/>
          </p:nvPr>
        </p:nvSpPr>
        <p:spPr>
          <a:xfrm>
            <a:off x="3923928" y="6298207"/>
            <a:ext cx="2133600"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endParaRPr sz="1200">
              <a:solidFill>
                <a:srgbClr val="888888"/>
              </a:solidFill>
              <a:latin typeface="Arial"/>
              <a:ea typeface="Arial"/>
              <a:cs typeface="Arial"/>
              <a:sym typeface="Arial"/>
            </a:endParaRPr>
          </a:p>
          <a:p>
            <a:pPr marL="0" marR="0" lvl="0" indent="0" algn="ctr" rtl="0">
              <a:spcBef>
                <a:spcPts val="0"/>
              </a:spcBef>
              <a:buSzPct val="25000"/>
              <a:buNone/>
            </a:pPr>
            <a:fld id="{00000000-1234-1234-1234-123412341234}" type="slidenum">
              <a:rPr lang="en-GB" sz="1200">
                <a:solidFill>
                  <a:srgbClr val="888888"/>
                </a:solidFill>
                <a:latin typeface="Arial"/>
                <a:ea typeface="Arial"/>
                <a:cs typeface="Arial"/>
                <a:sym typeface="Arial"/>
              </a:rPr>
              <a:t>‹Nr.›</a:t>
            </a:fld>
            <a:endParaRPr lang="en-GB" sz="1200">
              <a:solidFill>
                <a:srgbClr val="888888"/>
              </a:solidFill>
              <a:latin typeface="Arial"/>
              <a:ea typeface="Arial"/>
              <a:cs typeface="Arial"/>
              <a:sym typeface="Arial"/>
            </a:endParaRPr>
          </a:p>
        </p:txBody>
      </p:sp>
      <p:cxnSp>
        <p:nvCxnSpPr>
          <p:cNvPr id="127" name="Shape 127"/>
          <p:cNvCxnSpPr/>
          <p:nvPr/>
        </p:nvCxnSpPr>
        <p:spPr>
          <a:xfrm>
            <a:off x="359532" y="6237312"/>
            <a:ext cx="8424936" cy="0"/>
          </a:xfrm>
          <a:prstGeom prst="straightConnector1">
            <a:avLst/>
          </a:prstGeom>
          <a:noFill/>
          <a:ln w="9525" cap="rnd" cmpd="sng">
            <a:solidFill>
              <a:srgbClr val="4A7DBA"/>
            </a:solidFill>
            <a:prstDash val="solid"/>
            <a:round/>
            <a:headEnd type="none" w="med" len="med"/>
            <a:tailEnd type="none" w="med" len="med"/>
          </a:ln>
        </p:spPr>
      </p:cxnSp>
      <p:cxnSp>
        <p:nvCxnSpPr>
          <p:cNvPr id="128" name="Shape 128"/>
          <p:cNvCxnSpPr/>
          <p:nvPr/>
        </p:nvCxnSpPr>
        <p:spPr>
          <a:xfrm>
            <a:off x="359532" y="1412776"/>
            <a:ext cx="8424936" cy="0"/>
          </a:xfrm>
          <a:prstGeom prst="straightConnector1">
            <a:avLst/>
          </a:prstGeom>
          <a:noFill/>
          <a:ln w="9525" cap="rnd" cmpd="sng">
            <a:solidFill>
              <a:srgbClr val="4A7DBA"/>
            </a:solidFill>
            <a:prstDash val="solid"/>
            <a:round/>
            <a:headEnd type="none" w="med" len="med"/>
            <a:tailEnd type="none" w="med" len="med"/>
          </a:ln>
        </p:spPr>
      </p:cxnSp>
      <p:sp>
        <p:nvSpPr>
          <p:cNvPr id="129" name="Shape 129"/>
          <p:cNvSpPr txBox="1">
            <a:spLocks noGrp="1"/>
          </p:cNvSpPr>
          <p:nvPr>
            <p:ph type="title"/>
          </p:nvPr>
        </p:nvSpPr>
        <p:spPr>
          <a:xfrm>
            <a:off x="395535" y="353746"/>
            <a:ext cx="5940000" cy="432048"/>
          </a:xfrm>
          <a:prstGeom prst="rect">
            <a:avLst/>
          </a:prstGeom>
          <a:noFill/>
          <a:ln>
            <a:noFill/>
          </a:ln>
        </p:spPr>
        <p:txBody>
          <a:bodyPr wrap="square" lIns="91425" tIns="91425" rIns="91425" bIns="91425" anchor="ctr" anchorCtr="0"/>
          <a:lstStyle>
            <a:lvl1pPr marL="0" marR="0" lvl="0" indent="0" algn="l" rtl="0">
              <a:spcBef>
                <a:spcPts val="0"/>
              </a:spcBef>
              <a:buClr>
                <a:schemeClr val="dk2"/>
              </a:buClr>
              <a:buSzPct val="100000"/>
              <a:buFont typeface="Calibri"/>
              <a:buNone/>
              <a:defRPr sz="4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0" name="Shape 130"/>
          <p:cNvSpPr txBox="1">
            <a:spLocks noGrp="1"/>
          </p:cNvSpPr>
          <p:nvPr>
            <p:ph type="body" idx="3"/>
          </p:nvPr>
        </p:nvSpPr>
        <p:spPr>
          <a:xfrm>
            <a:off x="395535" y="780094"/>
            <a:ext cx="5940000" cy="720080"/>
          </a:xfrm>
          <a:prstGeom prst="rect">
            <a:avLst/>
          </a:prstGeom>
          <a:noFill/>
          <a:ln>
            <a:noFill/>
          </a:ln>
        </p:spPr>
        <p:txBody>
          <a:bodyPr wrap="square" lIns="91425" tIns="91425" rIns="91425" bIns="91425" anchor="ctr" anchorCtr="0"/>
          <a:lstStyle>
            <a:lvl1pPr marL="0" marR="0" lvl="0" indent="0" algn="l" rtl="0">
              <a:spcBef>
                <a:spcPts val="720"/>
              </a:spcBef>
              <a:buClr>
                <a:srgbClr val="76923C"/>
              </a:buClr>
              <a:buSzPct val="100000"/>
              <a:buFont typeface="Noto Sans Symbols"/>
              <a:buNone/>
              <a:defRPr sz="3600" b="0" i="0" u="none" strike="noStrike" cap="none">
                <a:solidFill>
                  <a:srgbClr val="76923C"/>
                </a:solidFill>
                <a:latin typeface="Calibri"/>
                <a:ea typeface="Calibri"/>
                <a:cs typeface="Calibri"/>
                <a:sym typeface="Calibri"/>
              </a:defRPr>
            </a:lvl1pPr>
            <a:lvl2pPr marL="742950" marR="0" lvl="1" indent="-107950" algn="l" rtl="0">
              <a:spcBef>
                <a:spcPts val="560"/>
              </a:spcBef>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Vergleich">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SzPct val="100000"/>
              <a:buFont typeface="Noto Sans Symbols"/>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SzPct val="100000"/>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SzPct val="100000"/>
              <a:buFont typeface="Noto Sans Symbols"/>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SzPct val="100000"/>
              <a:buFont typeface="Noto Sans Symbols"/>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SzPct val="100000"/>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SzPct val="100000"/>
              <a:buFont typeface="Noto Sans Symbols"/>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ftr" idx="11"/>
          </p:nvPr>
        </p:nvSpPr>
        <p:spPr>
          <a:xfrm>
            <a:off x="467544" y="6309320"/>
            <a:ext cx="2895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sldNum" idx="12"/>
          </p:nvPr>
        </p:nvSpPr>
        <p:spPr>
          <a:xfrm>
            <a:off x="3923928" y="6298207"/>
            <a:ext cx="2133600"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888888"/>
                </a:solidFill>
                <a:latin typeface="Arial"/>
                <a:ea typeface="Arial"/>
                <a:cs typeface="Arial"/>
                <a:sym typeface="Arial"/>
              </a:rPr>
              <a:t>‹Nr.›</a:t>
            </a:fld>
            <a:endParaRPr lang="en-GB" sz="1200">
              <a:solidFill>
                <a:srgbClr val="888888"/>
              </a:solidFill>
              <a:latin typeface="Arial"/>
              <a:ea typeface="Arial"/>
              <a:cs typeface="Arial"/>
              <a:sym typeface="Arial"/>
            </a:endParaRPr>
          </a:p>
        </p:txBody>
      </p:sp>
      <p:cxnSp>
        <p:nvCxnSpPr>
          <p:cNvPr id="138" name="Shape 138"/>
          <p:cNvCxnSpPr/>
          <p:nvPr/>
        </p:nvCxnSpPr>
        <p:spPr>
          <a:xfrm>
            <a:off x="359532" y="6237312"/>
            <a:ext cx="8424936" cy="0"/>
          </a:xfrm>
          <a:prstGeom prst="straightConnector1">
            <a:avLst/>
          </a:prstGeom>
          <a:noFill/>
          <a:ln w="9525" cap="rnd" cmpd="sng">
            <a:solidFill>
              <a:srgbClr val="4A7DBA"/>
            </a:solidFill>
            <a:prstDash val="solid"/>
            <a:round/>
            <a:headEnd type="none" w="med" len="med"/>
            <a:tailEnd type="none" w="med" len="med"/>
          </a:ln>
        </p:spPr>
      </p:cxnSp>
      <p:cxnSp>
        <p:nvCxnSpPr>
          <p:cNvPr id="139" name="Shape 139"/>
          <p:cNvCxnSpPr/>
          <p:nvPr/>
        </p:nvCxnSpPr>
        <p:spPr>
          <a:xfrm>
            <a:off x="359532" y="1412776"/>
            <a:ext cx="8424936" cy="0"/>
          </a:xfrm>
          <a:prstGeom prst="straightConnector1">
            <a:avLst/>
          </a:prstGeom>
          <a:noFill/>
          <a:ln w="9525" cap="rnd" cmpd="sng">
            <a:solidFill>
              <a:srgbClr val="4A7DBA"/>
            </a:solidFill>
            <a:prstDash val="solid"/>
            <a:round/>
            <a:headEnd type="none" w="med" len="med"/>
            <a:tailEnd type="none" w="med" len="med"/>
          </a:ln>
        </p:spPr>
      </p:cxnSp>
      <p:sp>
        <p:nvSpPr>
          <p:cNvPr id="140" name="Shape 140"/>
          <p:cNvSpPr txBox="1">
            <a:spLocks noGrp="1"/>
          </p:cNvSpPr>
          <p:nvPr>
            <p:ph type="title"/>
          </p:nvPr>
        </p:nvSpPr>
        <p:spPr>
          <a:xfrm>
            <a:off x="395535" y="210870"/>
            <a:ext cx="5940000" cy="574924"/>
          </a:xfrm>
          <a:prstGeom prst="rect">
            <a:avLst/>
          </a:prstGeom>
          <a:noFill/>
          <a:ln>
            <a:noFill/>
          </a:ln>
        </p:spPr>
        <p:txBody>
          <a:bodyPr wrap="square" lIns="91425" tIns="91425" rIns="91425" bIns="91425" anchor="ctr" anchorCtr="0"/>
          <a:lstStyle>
            <a:lvl1pPr marL="0" marR="0" lvl="0" indent="0" algn="l" rtl="0">
              <a:spcBef>
                <a:spcPts val="0"/>
              </a:spcBef>
              <a:buClr>
                <a:schemeClr val="dk2"/>
              </a:buClr>
              <a:buSzPct val="100000"/>
              <a:buFont typeface="Calibri"/>
              <a:buNone/>
              <a:defRPr sz="4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1" name="Shape 141"/>
          <p:cNvSpPr txBox="1">
            <a:spLocks noGrp="1"/>
          </p:cNvSpPr>
          <p:nvPr>
            <p:ph type="body" idx="5"/>
          </p:nvPr>
        </p:nvSpPr>
        <p:spPr>
          <a:xfrm>
            <a:off x="395535" y="708656"/>
            <a:ext cx="5940000" cy="720080"/>
          </a:xfrm>
          <a:prstGeom prst="rect">
            <a:avLst/>
          </a:prstGeom>
          <a:noFill/>
          <a:ln>
            <a:noFill/>
          </a:ln>
        </p:spPr>
        <p:txBody>
          <a:bodyPr wrap="square" lIns="91425" tIns="91425" rIns="91425" bIns="91425" anchor="ctr" anchorCtr="0"/>
          <a:lstStyle>
            <a:lvl1pPr marL="0" marR="0" lvl="0" indent="0" algn="l" rtl="0">
              <a:spcBef>
                <a:spcPts val="720"/>
              </a:spcBef>
              <a:buClr>
                <a:srgbClr val="76923C"/>
              </a:buClr>
              <a:buSzPct val="100000"/>
              <a:buFont typeface="Noto Sans Symbols"/>
              <a:buNone/>
              <a:defRPr sz="3600" b="0" i="0" u="none" strike="noStrike" cap="none">
                <a:solidFill>
                  <a:srgbClr val="76923C"/>
                </a:solidFill>
                <a:latin typeface="Calibri"/>
                <a:ea typeface="Calibri"/>
                <a:cs typeface="Calibri"/>
                <a:sym typeface="Calibri"/>
              </a:defRPr>
            </a:lvl1pPr>
            <a:lvl2pPr marL="742950" marR="0" lvl="1" indent="-107950" algn="l" rtl="0">
              <a:spcBef>
                <a:spcPts val="560"/>
              </a:spcBef>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Nur Titel">
    <p:spTree>
      <p:nvGrpSpPr>
        <p:cNvPr id="1" name="Shape 142"/>
        <p:cNvGrpSpPr/>
        <p:nvPr/>
      </p:nvGrpSpPr>
      <p:grpSpPr>
        <a:xfrm>
          <a:off x="0" y="0"/>
          <a:ext cx="0" cy="0"/>
          <a:chOff x="0" y="0"/>
          <a:chExt cx="0" cy="0"/>
        </a:xfrm>
      </p:grpSpPr>
      <p:sp>
        <p:nvSpPr>
          <p:cNvPr id="143" name="Shape 143"/>
          <p:cNvSpPr txBox="1">
            <a:spLocks noGrp="1"/>
          </p:cNvSpPr>
          <p:nvPr>
            <p:ph type="sldNum" idx="12"/>
          </p:nvPr>
        </p:nvSpPr>
        <p:spPr>
          <a:xfrm>
            <a:off x="3923928" y="6298207"/>
            <a:ext cx="2133600"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888888"/>
                </a:solidFill>
                <a:latin typeface="Arial"/>
                <a:ea typeface="Arial"/>
                <a:cs typeface="Arial"/>
                <a:sym typeface="Arial"/>
              </a:rPr>
              <a:t>‹Nr.›</a:t>
            </a:fld>
            <a:endParaRPr lang="en-GB" sz="1200">
              <a:solidFill>
                <a:srgbClr val="888888"/>
              </a:solidFill>
              <a:latin typeface="Arial"/>
              <a:ea typeface="Arial"/>
              <a:cs typeface="Arial"/>
              <a:sym typeface="Arial"/>
            </a:endParaRPr>
          </a:p>
        </p:txBody>
      </p:sp>
      <p:cxnSp>
        <p:nvCxnSpPr>
          <p:cNvPr id="144" name="Shape 144"/>
          <p:cNvCxnSpPr/>
          <p:nvPr/>
        </p:nvCxnSpPr>
        <p:spPr>
          <a:xfrm>
            <a:off x="359532" y="6237312"/>
            <a:ext cx="8424936" cy="0"/>
          </a:xfrm>
          <a:prstGeom prst="straightConnector1">
            <a:avLst/>
          </a:prstGeom>
          <a:noFill/>
          <a:ln w="9525" cap="rnd" cmpd="sng">
            <a:solidFill>
              <a:srgbClr val="4A7DBA"/>
            </a:solidFill>
            <a:prstDash val="solid"/>
            <a:round/>
            <a:headEnd type="none" w="med" len="med"/>
            <a:tailEnd type="none" w="med" len="med"/>
          </a:ln>
        </p:spPr>
      </p:cxnSp>
      <p:cxnSp>
        <p:nvCxnSpPr>
          <p:cNvPr id="145" name="Shape 145"/>
          <p:cNvCxnSpPr/>
          <p:nvPr/>
        </p:nvCxnSpPr>
        <p:spPr>
          <a:xfrm>
            <a:off x="359532" y="1412776"/>
            <a:ext cx="8424936" cy="0"/>
          </a:xfrm>
          <a:prstGeom prst="straightConnector1">
            <a:avLst/>
          </a:prstGeom>
          <a:noFill/>
          <a:ln w="9525" cap="rnd" cmpd="sng">
            <a:solidFill>
              <a:srgbClr val="4A7DBA"/>
            </a:solidFill>
            <a:prstDash val="solid"/>
            <a:round/>
            <a:headEnd type="none" w="med" len="med"/>
            <a:tailEnd type="none" w="med" len="med"/>
          </a:ln>
        </p:spPr>
      </p:cxnSp>
      <p:sp>
        <p:nvSpPr>
          <p:cNvPr id="146" name="Shape 146"/>
          <p:cNvSpPr txBox="1">
            <a:spLocks noGrp="1"/>
          </p:cNvSpPr>
          <p:nvPr>
            <p:ph type="title"/>
          </p:nvPr>
        </p:nvSpPr>
        <p:spPr>
          <a:xfrm>
            <a:off x="395535" y="210870"/>
            <a:ext cx="5940000" cy="432048"/>
          </a:xfrm>
          <a:prstGeom prst="rect">
            <a:avLst/>
          </a:prstGeom>
          <a:noFill/>
          <a:ln>
            <a:noFill/>
          </a:ln>
        </p:spPr>
        <p:txBody>
          <a:bodyPr wrap="square" lIns="91425" tIns="91425" rIns="91425" bIns="91425" anchor="ctr" anchorCtr="0"/>
          <a:lstStyle>
            <a:lvl1pPr marL="0" marR="0" lvl="0" indent="0" algn="l" rtl="0">
              <a:spcBef>
                <a:spcPts val="0"/>
              </a:spcBef>
              <a:buClr>
                <a:schemeClr val="dk2"/>
              </a:buClr>
              <a:buSzPct val="100000"/>
              <a:buFont typeface="Calibri"/>
              <a:buNone/>
              <a:defRPr sz="4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7" name="Shape 147"/>
          <p:cNvSpPr txBox="1">
            <a:spLocks noGrp="1"/>
          </p:cNvSpPr>
          <p:nvPr>
            <p:ph type="body" idx="1"/>
          </p:nvPr>
        </p:nvSpPr>
        <p:spPr>
          <a:xfrm>
            <a:off x="395535" y="620688"/>
            <a:ext cx="5940000" cy="720080"/>
          </a:xfrm>
          <a:prstGeom prst="rect">
            <a:avLst/>
          </a:prstGeom>
          <a:noFill/>
          <a:ln>
            <a:noFill/>
          </a:ln>
        </p:spPr>
        <p:txBody>
          <a:bodyPr wrap="square" lIns="91425" tIns="91425" rIns="91425" bIns="91425" anchor="ctr" anchorCtr="0"/>
          <a:lstStyle>
            <a:lvl1pPr marL="0" marR="0" lvl="0" indent="0" algn="l" rtl="0">
              <a:spcBef>
                <a:spcPts val="720"/>
              </a:spcBef>
              <a:buClr>
                <a:srgbClr val="76923C"/>
              </a:buClr>
              <a:buSzPct val="100000"/>
              <a:buFont typeface="Noto Sans Symbols"/>
              <a:buNone/>
              <a:defRPr sz="3600" b="0" i="0" u="none" strike="noStrike" cap="none">
                <a:solidFill>
                  <a:srgbClr val="76923C"/>
                </a:solidFill>
                <a:latin typeface="Calibri"/>
                <a:ea typeface="Calibri"/>
                <a:cs typeface="Calibri"/>
                <a:sym typeface="Calibri"/>
              </a:defRPr>
            </a:lvl1pPr>
            <a:lvl2pPr marL="742950" marR="0" lvl="1" indent="-107950" algn="l" rtl="0">
              <a:spcBef>
                <a:spcPts val="560"/>
              </a:spcBef>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Leer">
    <p:spTree>
      <p:nvGrpSpPr>
        <p:cNvPr id="1" name="Shape 148"/>
        <p:cNvGrpSpPr/>
        <p:nvPr/>
      </p:nvGrpSpPr>
      <p:grpSpPr>
        <a:xfrm>
          <a:off x="0" y="0"/>
          <a:ext cx="0" cy="0"/>
          <a:chOff x="0" y="0"/>
          <a:chExt cx="0" cy="0"/>
        </a:xfrm>
      </p:grpSpPr>
      <p:sp>
        <p:nvSpPr>
          <p:cNvPr id="149" name="Shape 149"/>
          <p:cNvSpPr txBox="1">
            <a:spLocks noGrp="1"/>
          </p:cNvSpPr>
          <p:nvPr>
            <p:ph type="ftr" idx="11"/>
          </p:nvPr>
        </p:nvSpPr>
        <p:spPr>
          <a:xfrm>
            <a:off x="467544" y="6309320"/>
            <a:ext cx="2895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sldNum" idx="12"/>
          </p:nvPr>
        </p:nvSpPr>
        <p:spPr>
          <a:xfrm>
            <a:off x="3923928" y="6298207"/>
            <a:ext cx="2133600"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888888"/>
                </a:solidFill>
                <a:latin typeface="Arial"/>
                <a:ea typeface="Arial"/>
                <a:cs typeface="Arial"/>
                <a:sym typeface="Arial"/>
              </a:rPr>
              <a:t>‹Nr.›</a:t>
            </a:fld>
            <a:endParaRPr lang="en-GB" sz="1200">
              <a:solidFill>
                <a:srgbClr val="888888"/>
              </a:solidFill>
              <a:latin typeface="Arial"/>
              <a:ea typeface="Arial"/>
              <a:cs typeface="Arial"/>
              <a:sym typeface="Arial"/>
            </a:endParaRPr>
          </a:p>
        </p:txBody>
      </p:sp>
      <p:cxnSp>
        <p:nvCxnSpPr>
          <p:cNvPr id="151" name="Shape 151"/>
          <p:cNvCxnSpPr/>
          <p:nvPr/>
        </p:nvCxnSpPr>
        <p:spPr>
          <a:xfrm>
            <a:off x="359532" y="6237312"/>
            <a:ext cx="8424936" cy="0"/>
          </a:xfrm>
          <a:prstGeom prst="straightConnector1">
            <a:avLst/>
          </a:prstGeom>
          <a:noFill/>
          <a:ln w="9525" cap="rnd" cmpd="sng">
            <a:solidFill>
              <a:srgbClr val="4A7DBA"/>
            </a:solidFill>
            <a:prstDash val="solid"/>
            <a:round/>
            <a:headEnd type="none" w="med" len="med"/>
            <a:tailEnd type="none" w="med" len="med"/>
          </a:ln>
        </p:spPr>
      </p:cxnSp>
      <p:cxnSp>
        <p:nvCxnSpPr>
          <p:cNvPr id="152" name="Shape 152"/>
          <p:cNvCxnSpPr/>
          <p:nvPr/>
        </p:nvCxnSpPr>
        <p:spPr>
          <a:xfrm>
            <a:off x="359532" y="1412776"/>
            <a:ext cx="8424936" cy="0"/>
          </a:xfrm>
          <a:prstGeom prst="straightConnector1">
            <a:avLst/>
          </a:prstGeom>
          <a:noFill/>
          <a:ln w="9525" cap="rnd" cmpd="sng">
            <a:solidFill>
              <a:srgbClr val="4A7DBA"/>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Inhalt mit Überschrif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2"/>
              </a:buClr>
              <a:buSzPct val="100000"/>
              <a:buFont typeface="Calibri"/>
              <a:buNone/>
              <a:defRPr sz="2000" b="1"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SzPct val="100000"/>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SzPct val="100000"/>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SzPct val="100000"/>
              <a:buFont typeface="Noto Sans Symbols"/>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467544" y="6309320"/>
            <a:ext cx="2895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3923928" y="6298207"/>
            <a:ext cx="2133600"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888888"/>
                </a:solidFill>
                <a:latin typeface="Arial"/>
                <a:ea typeface="Arial"/>
                <a:cs typeface="Arial"/>
                <a:sym typeface="Arial"/>
              </a:rPr>
              <a:t>‹Nr.›</a:t>
            </a:fld>
            <a:endParaRPr lang="en-GB" sz="1200">
              <a:solidFill>
                <a:srgbClr val="888888"/>
              </a:solidFill>
              <a:latin typeface="Arial"/>
              <a:ea typeface="Arial"/>
              <a:cs typeface="Arial"/>
              <a:sym typeface="Arial"/>
            </a:endParaRPr>
          </a:p>
        </p:txBody>
      </p:sp>
      <p:cxnSp>
        <p:nvCxnSpPr>
          <p:cNvPr id="159" name="Shape 159"/>
          <p:cNvCxnSpPr/>
          <p:nvPr/>
        </p:nvCxnSpPr>
        <p:spPr>
          <a:xfrm>
            <a:off x="359532" y="6237312"/>
            <a:ext cx="8424936" cy="0"/>
          </a:xfrm>
          <a:prstGeom prst="straightConnector1">
            <a:avLst/>
          </a:prstGeom>
          <a:noFill/>
          <a:ln w="9525" cap="rnd" cmpd="sng">
            <a:solidFill>
              <a:srgbClr val="4A7DBA"/>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ld mit Überschrift">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828800" y="5670574"/>
            <a:ext cx="5486400" cy="494730"/>
          </a:xfrm>
          <a:prstGeom prst="rect">
            <a:avLst/>
          </a:prstGeom>
          <a:noFill/>
          <a:ln>
            <a:noFill/>
          </a:ln>
        </p:spPr>
        <p:txBody>
          <a:bodyPr wrap="square" lIns="91425" tIns="91425" rIns="91425" bIns="91425" anchor="b" anchorCtr="0"/>
          <a:lstStyle>
            <a:lvl1pPr marL="0" marR="0" lvl="0" indent="0" algn="l" rtl="0">
              <a:spcBef>
                <a:spcPts val="0"/>
              </a:spcBef>
              <a:buClr>
                <a:schemeClr val="dk2"/>
              </a:buClr>
              <a:buSzPct val="100000"/>
              <a:buFont typeface="Calibri"/>
              <a:buNone/>
              <a:defRPr sz="2000" b="1"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2" name="Shape 162"/>
          <p:cNvSpPr>
            <a:spLocks noGrp="1"/>
          </p:cNvSpPr>
          <p:nvPr>
            <p:ph type="pic" idx="2"/>
          </p:nvPr>
        </p:nvSpPr>
        <p:spPr>
          <a:xfrm>
            <a:off x="1828800" y="1474440"/>
            <a:ext cx="5486400"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SzPct val="100000"/>
              <a:buFont typeface="Noto Sans Symbols"/>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SzPct val="100000"/>
              <a:buFont typeface="Noto Sans Symbols"/>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SzPct val="100000"/>
              <a:buFont typeface="Noto Sans Symbols"/>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ftr" idx="11"/>
          </p:nvPr>
        </p:nvSpPr>
        <p:spPr>
          <a:xfrm>
            <a:off x="467544" y="6309320"/>
            <a:ext cx="2895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3923928" y="6298207"/>
            <a:ext cx="2133600" cy="36512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888888"/>
                </a:solidFill>
                <a:latin typeface="Arial"/>
                <a:ea typeface="Arial"/>
                <a:cs typeface="Arial"/>
                <a:sym typeface="Arial"/>
              </a:rPr>
              <a:t>‹Nr.›</a:t>
            </a:fld>
            <a:endParaRPr lang="en-GB" sz="1200">
              <a:solidFill>
                <a:srgbClr val="888888"/>
              </a:solidFill>
              <a:latin typeface="Arial"/>
              <a:ea typeface="Arial"/>
              <a:cs typeface="Arial"/>
              <a:sym typeface="Arial"/>
            </a:endParaRPr>
          </a:p>
        </p:txBody>
      </p:sp>
      <p:cxnSp>
        <p:nvCxnSpPr>
          <p:cNvPr id="165" name="Shape 165"/>
          <p:cNvCxnSpPr/>
          <p:nvPr/>
        </p:nvCxnSpPr>
        <p:spPr>
          <a:xfrm>
            <a:off x="359532" y="6237312"/>
            <a:ext cx="8424936" cy="0"/>
          </a:xfrm>
          <a:prstGeom prst="straightConnector1">
            <a:avLst/>
          </a:prstGeom>
          <a:noFill/>
          <a:ln w="9525" cap="rnd" cmpd="sng">
            <a:solidFill>
              <a:srgbClr val="4A7DBA"/>
            </a:solidFill>
            <a:prstDash val="solid"/>
            <a:round/>
            <a:headEnd type="none" w="med" len="med"/>
            <a:tailEnd type="none" w="med" len="med"/>
          </a:ln>
        </p:spPr>
      </p:cxnSp>
      <p:cxnSp>
        <p:nvCxnSpPr>
          <p:cNvPr id="166" name="Shape 166"/>
          <p:cNvCxnSpPr/>
          <p:nvPr/>
        </p:nvCxnSpPr>
        <p:spPr>
          <a:xfrm>
            <a:off x="359532" y="1412776"/>
            <a:ext cx="8424936" cy="0"/>
          </a:xfrm>
          <a:prstGeom prst="straightConnector1">
            <a:avLst/>
          </a:prstGeom>
          <a:noFill/>
          <a:ln w="9525" cap="rnd" cmpd="sng">
            <a:solidFill>
              <a:srgbClr val="4A7DBA"/>
            </a:solidFill>
            <a:prstDash val="solid"/>
            <a:round/>
            <a:headEnd type="none" w="med" len="med"/>
            <a:tailEnd type="none" w="med" len="med"/>
          </a:ln>
        </p:spPr>
      </p:cxnSp>
      <p:sp>
        <p:nvSpPr>
          <p:cNvPr id="167" name="Shape 167"/>
          <p:cNvSpPr txBox="1"/>
          <p:nvPr/>
        </p:nvSpPr>
        <p:spPr>
          <a:xfrm>
            <a:off x="395535" y="116632"/>
            <a:ext cx="5940000" cy="432048"/>
          </a:xfrm>
          <a:prstGeom prst="rect">
            <a:avLst/>
          </a:prstGeom>
          <a:noFill/>
          <a:ln>
            <a:noFill/>
          </a:ln>
        </p:spPr>
        <p:txBody>
          <a:bodyPr wrap="square" lIns="91425" tIns="45700" rIns="91425" bIns="45700" anchor="ctr" anchorCtr="0">
            <a:noAutofit/>
          </a:bodyPr>
          <a:lstStyle/>
          <a:p>
            <a:pPr marL="0" marR="0" lvl="0" indent="-152400" algn="l" rtl="0">
              <a:spcBef>
                <a:spcPts val="0"/>
              </a:spcBef>
              <a:buClr>
                <a:schemeClr val="dk2"/>
              </a:buClr>
              <a:buSzPct val="100000"/>
              <a:buFont typeface="Calibri"/>
              <a:buNone/>
            </a:pPr>
            <a:r>
              <a:rPr lang="en-GB" sz="2400">
                <a:solidFill>
                  <a:schemeClr val="dk2"/>
                </a:solidFill>
                <a:latin typeface="Calibri"/>
                <a:ea typeface="Calibri"/>
                <a:cs typeface="Calibri"/>
                <a:sym typeface="Calibri"/>
              </a:rPr>
              <a:t>Abschnittstitel</a:t>
            </a:r>
          </a:p>
        </p:txBody>
      </p:sp>
      <p:sp>
        <p:nvSpPr>
          <p:cNvPr id="168" name="Shape 168"/>
          <p:cNvSpPr txBox="1">
            <a:spLocks noGrp="1"/>
          </p:cNvSpPr>
          <p:nvPr>
            <p:ph type="body" idx="1"/>
          </p:nvPr>
        </p:nvSpPr>
        <p:spPr>
          <a:xfrm>
            <a:off x="395535" y="620688"/>
            <a:ext cx="5940000" cy="720080"/>
          </a:xfrm>
          <a:prstGeom prst="rect">
            <a:avLst/>
          </a:prstGeom>
          <a:noFill/>
          <a:ln>
            <a:noFill/>
          </a:ln>
        </p:spPr>
        <p:txBody>
          <a:bodyPr wrap="square" lIns="91425" tIns="91425" rIns="91425" bIns="91425" anchor="ctr" anchorCtr="0"/>
          <a:lstStyle>
            <a:lvl1pPr marL="0" marR="0" lvl="0" indent="0" algn="l" rtl="0">
              <a:spcBef>
                <a:spcPts val="800"/>
              </a:spcBef>
              <a:buClr>
                <a:srgbClr val="76923C"/>
              </a:buClr>
              <a:buSzPct val="100000"/>
              <a:buFont typeface="Noto Sans Symbols"/>
              <a:buNone/>
              <a:defRPr sz="4000" b="0" i="0" u="none" strike="noStrike" cap="none">
                <a:solidFill>
                  <a:srgbClr val="76923C"/>
                </a:solidFill>
                <a:latin typeface="Calibri"/>
                <a:ea typeface="Calibri"/>
                <a:cs typeface="Calibri"/>
                <a:sym typeface="Calibri"/>
              </a:defRPr>
            </a:lvl1pPr>
            <a:lvl2pPr marL="742950" marR="0" lvl="1" indent="-107950" algn="l" rtl="0">
              <a:spcBef>
                <a:spcPts val="560"/>
              </a:spcBef>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8"/>
            <a:ext cx="6635080" cy="1143000"/>
          </a:xfrm>
          <a:prstGeom prst="rect">
            <a:avLst/>
          </a:prstGeom>
          <a:noFill/>
          <a:ln>
            <a:noFill/>
          </a:ln>
        </p:spPr>
        <p:txBody>
          <a:bodyPr wrap="square" lIns="91425" tIns="91425" rIns="91425" bIns="91425" anchor="ctr" anchorCtr="0"/>
          <a:lstStyle>
            <a:lvl1pPr marL="0" marR="0" lvl="0" indent="0" algn="l" rtl="0">
              <a:spcBef>
                <a:spcPts val="0"/>
              </a:spcBef>
              <a:buClr>
                <a:schemeClr val="dk2"/>
              </a:buClr>
              <a:buSzPct val="100000"/>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Noto Sans Symbols"/>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467544" y="6309320"/>
            <a:ext cx="2895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3923928" y="6298207"/>
            <a:ext cx="2133600" cy="365125"/>
          </a:xfrm>
          <a:prstGeom prst="rect">
            <a:avLst/>
          </a:prstGeom>
          <a:noFill/>
          <a:ln>
            <a:noFill/>
          </a:ln>
        </p:spPr>
        <p:txBody>
          <a:bodyPr wrap="square" lIns="91425" tIns="45700" rIns="91425" bIns="45700" anchor="ctr" anchorCtr="0">
            <a:noAutofit/>
          </a:bodyPr>
          <a:lstStyle/>
          <a:p>
            <a:pPr marL="0" marR="0" lvl="0" indent="0" algn="ctr" rtl="0">
              <a:spcBef>
                <a:spcPts val="0"/>
              </a:spcBef>
              <a:buNone/>
            </a:pPr>
            <a:endParaRPr sz="1200" b="0" i="0" u="none" strike="noStrike" cap="none">
              <a:solidFill>
                <a:srgbClr val="888888"/>
              </a:solidFill>
              <a:latin typeface="Arial"/>
              <a:ea typeface="Arial"/>
              <a:cs typeface="Arial"/>
              <a:sym typeface="Arial"/>
            </a:endParaRPr>
          </a:p>
          <a:p>
            <a:pPr marL="0" marR="0" lvl="0" indent="0" algn="ctr" rtl="0">
              <a:spcBef>
                <a:spcPts val="0"/>
              </a:spcBef>
              <a:buSzPct val="25000"/>
              <a:buNone/>
            </a:pPr>
            <a:fld id="{00000000-1234-1234-1234-123412341234}" type="slidenum">
              <a:rPr lang="en-GB" sz="1200" b="0" i="0" u="none" strike="noStrike" cap="none">
                <a:solidFill>
                  <a:srgbClr val="888888"/>
                </a:solidFill>
                <a:latin typeface="Arial"/>
                <a:ea typeface="Arial"/>
                <a:cs typeface="Arial"/>
                <a:sym typeface="Arial"/>
              </a:rPr>
              <a:t>‹Nr.›</a:t>
            </a:fld>
            <a:endParaRPr lang="en-GB" sz="1200" b="0" i="0" u="none" strike="noStrike" cap="none">
              <a:solidFill>
                <a:srgbClr val="888888"/>
              </a:solidFill>
              <a:latin typeface="Arial"/>
              <a:ea typeface="Arial"/>
              <a:cs typeface="Arial"/>
              <a:sym typeface="Arial"/>
            </a:endParaRPr>
          </a:p>
        </p:txBody>
      </p:sp>
      <p:pic>
        <p:nvPicPr>
          <p:cNvPr id="101" name="Shape 101" descr="H:\buero\schlichting\logos\haw\aktuell\HAW_Logos\05_HAW_Logos\05_HAW_Logo_P_rgb.tif"/>
          <p:cNvPicPr preferRelativeResize="0"/>
          <p:nvPr/>
        </p:nvPicPr>
        <p:blipFill rotWithShape="1">
          <a:blip r:embed="rId13">
            <a:alphaModFix/>
          </a:blip>
          <a:srcRect/>
          <a:stretch/>
        </p:blipFill>
        <p:spPr>
          <a:xfrm>
            <a:off x="539552" y="6309320"/>
            <a:ext cx="358685" cy="353820"/>
          </a:xfrm>
          <a:prstGeom prst="rect">
            <a:avLst/>
          </a:prstGeom>
          <a:noFill/>
          <a:ln>
            <a:noFill/>
          </a:ln>
        </p:spPr>
      </p:pic>
      <p:sp>
        <p:nvSpPr>
          <p:cNvPr id="102" name="Shape 102"/>
          <p:cNvSpPr txBox="1"/>
          <p:nvPr/>
        </p:nvSpPr>
        <p:spPr>
          <a:xfrm>
            <a:off x="1187624" y="6541343"/>
            <a:ext cx="1970087" cy="200025"/>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GB" sz="1600" b="0" i="0" u="none" strike="noStrike" cap="none">
                <a:solidFill>
                  <a:srgbClr val="002364"/>
                </a:solidFill>
                <a:latin typeface="Arial"/>
                <a:ea typeface="Arial"/>
                <a:cs typeface="Arial"/>
                <a:sym typeface="Arial"/>
              </a:rPr>
              <a:t>HAW Hamburg: Wissen fürs Leben</a:t>
            </a:r>
          </a:p>
          <a:p>
            <a:pPr marL="0" marR="0" lvl="0" indent="0" algn="l" rtl="0">
              <a:spcBef>
                <a:spcPts val="0"/>
              </a:spcBef>
              <a:buNone/>
            </a:pPr>
            <a:endParaRPr sz="1600" b="0" i="0" u="none" strike="noStrike" cap="none">
              <a:solidFill>
                <a:schemeClr val="dk1"/>
              </a:solidFill>
              <a:latin typeface="Arial"/>
              <a:ea typeface="Arial"/>
              <a:cs typeface="Arial"/>
              <a:sym typeface="Arial"/>
            </a:endParaRPr>
          </a:p>
        </p:txBody>
      </p:sp>
      <p:sp>
        <p:nvSpPr>
          <p:cNvPr id="103" name="Shape 103"/>
          <p:cNvSpPr txBox="1"/>
          <p:nvPr/>
        </p:nvSpPr>
        <p:spPr>
          <a:xfrm>
            <a:off x="6588224" y="6525344"/>
            <a:ext cx="1970087" cy="200025"/>
          </a:xfrm>
          <a:prstGeom prst="rect">
            <a:avLst/>
          </a:prstGeom>
          <a:noFill/>
          <a:ln>
            <a:noFill/>
          </a:ln>
        </p:spPr>
        <p:txBody>
          <a:bodyPr wrap="square" lIns="0" tIns="0" rIns="0" bIns="0" anchor="t" anchorCtr="0">
            <a:noAutofit/>
          </a:bodyPr>
          <a:lstStyle/>
          <a:p>
            <a:pPr marL="0" marR="0" lvl="0" indent="0" algn="r" rtl="0">
              <a:spcBef>
                <a:spcPts val="0"/>
              </a:spcBef>
              <a:buSzPct val="25000"/>
              <a:buNone/>
            </a:pPr>
            <a:r>
              <a:rPr lang="en-GB" sz="1600" b="0" i="0" u="none" strike="noStrike" cap="none">
                <a:solidFill>
                  <a:srgbClr val="002364"/>
                </a:solidFill>
                <a:latin typeface="Arial"/>
                <a:ea typeface="Arial"/>
                <a:cs typeface="Arial"/>
                <a:sym typeface="Arial"/>
              </a:rPr>
              <a:t>Prof. Dr. Adelheid Iken</a:t>
            </a: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628650" y="365125"/>
            <a:ext cx="7886700" cy="471587"/>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‹Nr.›</a:t>
            </a:fld>
            <a:endParaRPr lang="en-GB" sz="1200">
              <a:solidFill>
                <a:srgbClr val="888888"/>
              </a:solidFill>
              <a:latin typeface="Calibri"/>
              <a:ea typeface="Calibri"/>
              <a:cs typeface="Calibri"/>
              <a:sym typeface="Calibri"/>
            </a:endParaRPr>
          </a:p>
        </p:txBody>
      </p:sp>
      <p:sp>
        <p:nvSpPr>
          <p:cNvPr id="189" name="Shape 189"/>
          <p:cNvSpPr txBox="1"/>
          <p:nvPr/>
        </p:nvSpPr>
        <p:spPr>
          <a:xfrm>
            <a:off x="645740" y="908720"/>
            <a:ext cx="7886700" cy="648072"/>
          </a:xfrm>
          <a:prstGeom prst="rect">
            <a:avLst/>
          </a:prstGeom>
          <a:noFill/>
          <a:ln>
            <a:noFill/>
          </a:ln>
        </p:spPr>
        <p:txBody>
          <a:bodyPr wrap="square" lIns="91425" tIns="45700" rIns="91425" bIns="45700" anchor="ctr" anchorCtr="0">
            <a:noAutofit/>
          </a:bodyPr>
          <a:lstStyle/>
          <a:p>
            <a:pPr marL="0" marR="0" lvl="0" indent="-216471" algn="l" rtl="0">
              <a:lnSpc>
                <a:spcPct val="70000"/>
              </a:lnSpc>
              <a:spcBef>
                <a:spcPts val="0"/>
              </a:spcBef>
              <a:buClr>
                <a:schemeClr val="dk1"/>
              </a:buClr>
              <a:buSzPct val="100264"/>
              <a:buFont typeface="Calibri"/>
              <a:buNone/>
            </a:pPr>
            <a:r>
              <a:rPr lang="en-GB" sz="3409">
                <a:solidFill>
                  <a:schemeClr val="dk1"/>
                </a:solidFill>
                <a:latin typeface="Calibri"/>
                <a:ea typeface="Calibri"/>
                <a:cs typeface="Calibri"/>
                <a:sym typeface="Calibri"/>
              </a:rPr>
              <a:t>Titelmasterformat durch Klicken bearbeiten</a:t>
            </a: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6635080" cy="1143000"/>
          </a:xfrm>
          <a:prstGeom prst="rect">
            <a:avLst/>
          </a:prstGeom>
        </p:spPr>
        <p:txBody>
          <a:bodyPr vert="horz" lIns="91440" tIns="45720" rIns="91440" bIns="45720" rtlCol="0" anchor="ctr">
            <a:noAutofit/>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5" name="Fußzeilenplatzhalt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noProof="0" dirty="0"/>
          </a:p>
        </p:txBody>
      </p:sp>
      <p:sp>
        <p:nvSpPr>
          <p:cNvPr id="6" name="Foliennummernplatzhalter 5"/>
          <p:cNvSpPr>
            <a:spLocks noGrp="1"/>
          </p:cNvSpPr>
          <p:nvPr>
            <p:ph type="sldNum" sz="quarter" idx="4"/>
          </p:nvPr>
        </p:nvSpPr>
        <p:spPr>
          <a:xfrm>
            <a:off x="3923928" y="6298207"/>
            <a:ext cx="2133600" cy="365125"/>
          </a:xfrm>
          <a:prstGeom prst="rect">
            <a:avLst/>
          </a:prstGeom>
        </p:spPr>
        <p:txBody>
          <a:bodyPr vert="horz" lIns="91440" tIns="45720" rIns="91440" bIns="45720" rtlCol="0" anchor="ctr"/>
          <a:lstStyle>
            <a:lvl1pPr algn="ctr">
              <a:defRPr sz="1200">
                <a:solidFill>
                  <a:schemeClr val="tx1">
                    <a:tint val="75000"/>
                  </a:schemeClr>
                </a:solidFill>
                <a:latin typeface="FrutigerNext LT Medium"/>
              </a:defRPr>
            </a:lvl1pPr>
          </a:lstStyle>
          <a:p>
            <a:endParaRPr lang="en-GB" dirty="0"/>
          </a:p>
          <a:p>
            <a:fld id="{6C6AE60A-B69C-4790-82F7-3882EDF23186}" type="slidenum">
              <a:rPr lang="en-GB" smtClean="0"/>
              <a:pPr/>
              <a:t>‹Nr.›</a:t>
            </a:fld>
            <a:endParaRPr lang="en-GB" dirty="0"/>
          </a:p>
        </p:txBody>
      </p:sp>
    </p:spTree>
    <p:extLst>
      <p:ext uri="{BB962C8B-B14F-4D97-AF65-F5344CB8AC3E}">
        <p14:creationId xmlns:p14="http://schemas.microsoft.com/office/powerpoint/2010/main" val="40595487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3600" kern="1200">
          <a:solidFill>
            <a:schemeClr val="tx2"/>
          </a:solidFill>
          <a:latin typeface="Nunito Ligh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Nunito Ligh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Nunito Ligh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Nunito Ligh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Nunito Ligh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Nunito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Themenfindung23"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limolechner.de/" TargetMode="External"/><Relationship Id="rId5" Type="http://schemas.openxmlformats.org/officeDocument/2006/relationships/hyperlink" Target="https://creativecommons.org/licenses/by-sa/4.0/"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mariemalmalwas.blogspot.de/" TargetMode="External"/><Relationship Id="rId4" Type="http://schemas.openxmlformats.org/officeDocument/2006/relationships/hyperlink" Target="https://creativecommons.org/licenses/by-sa/4.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mariemalmalwas.blogspot.de/" TargetMode="External"/><Relationship Id="rId4" Type="http://schemas.openxmlformats.org/officeDocument/2006/relationships/hyperlink" Target="https://creativecommons.org/licenses/by-sa/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mariemalmalwas.blogspot.de/" TargetMode="External"/><Relationship Id="rId4" Type="http://schemas.openxmlformats.org/officeDocument/2006/relationships/hyperlink" Target="https://creativecommons.org/licenses/by-sa/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mariemalmalwas.blogspot.de/" TargetMode="External"/><Relationship Id="rId4" Type="http://schemas.openxmlformats.org/officeDocument/2006/relationships/hyperlink" Target="https://creativecommons.org/licenses/by-sa/4.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julia-flitta.jimdo.com/" TargetMode="External"/><Relationship Id="rId4" Type="http://schemas.openxmlformats.org/officeDocument/2006/relationships/hyperlink" Target="https://creativecommons.org/licenses/by-sa/4.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www.haw-hamburg.de/ws-w/unser-department/beschaeftigte/name/adelheid-iken.html" TargetMode="External"/><Relationship Id="rId4" Type="http://schemas.openxmlformats.org/officeDocument/2006/relationships/hyperlink" Target="https://creativecommons.org/licenses/by-sa/4.0/"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www.bamf.de/DE/Startseite/startseite-node.html;jsessionid=1C8A7447BE3267E8764D25EDDE4064C1.2_cid28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bamf.de/DE/Startseite/startseite-node.html"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hyperlink" Target="http://www.bamf.de/SharedDocs/Anlagen/DE/Publikationen/Migrationsberichte/migrationsbericht-2015.pdf;jsessionid=1C8A7447BE3267E8764D25EDDE4064C1.2_cid286?__blob=publicationFil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pixabay.com/" TargetMode="External"/><Relationship Id="rId5" Type="http://schemas.openxmlformats.org/officeDocument/2006/relationships/hyperlink" Target="http://www.wissenschaftweltoffen.de/publikation/wiwe_2016_verlinkt.pdf"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www.wissenschaftweltoffen.de/kompakt/wwo2016_kompakt_en.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pixabay.com/" TargetMode="External"/><Relationship Id="rId4" Type="http://schemas.openxmlformats.org/officeDocument/2006/relationships/hyperlink" Target="https://creativecommons.org/publicdomain/zero/1.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www.sinus-institut.de/fileadmin/user_data/sinus-institut/Downloadcenter/20150805/2015-01-15_Information_on_Sinus-Milieus_English_version.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www.sinus-institut.de/fileadmin/user_data/sinus-institut/Downloadcenter/20150805/2015-01-15_Information_on_Sinus-Milieus_English_version.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sinus-institut.de/fileadmin/user_data/sinus-institut/Downloadcenter/20150805/2015-01-15_Information_on_Sinus-Milieus_English_version.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www.haw-hamburg.de/ws-w/unser-department/beschaeftigte/name/adelheid-iken.html" TargetMode="External"/><Relationship Id="rId4" Type="http://schemas.openxmlformats.org/officeDocument/2006/relationships/hyperlink" Target="https://creativecommons.org/licenses/by-sa/4.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hyperlink" Target="https://www.zeppa.nl/homepage/" TargetMode="External"/><Relationship Id="rId4" Type="http://schemas.openxmlformats.org/officeDocument/2006/relationships/hyperlink" Target="http://www.waxmann.com/buch318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zeppa.nl/homepage/" TargetMode="External"/><Relationship Id="rId5" Type="http://schemas.openxmlformats.org/officeDocument/2006/relationships/hyperlink" Target="http://www.waxmann.com/buch3182" TargetMode="External"/><Relationship Id="rId4" Type="http://schemas.openxmlformats.org/officeDocument/2006/relationships/hyperlink" Target="https://creativecommons.org/licenses/by/4.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hyperlink" Target="https://pixabay.com/" TargetMode="External"/><Relationship Id="rId4" Type="http://schemas.openxmlformats.org/officeDocument/2006/relationships/hyperlink" Target="https://creativecommons.org/publicdomain/zero/1.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hoou.d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hoou.de/" TargetMode="Externa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s://pixabay.com/" TargetMode="External"/><Relationship Id="rId4" Type="http://schemas.openxmlformats.org/officeDocument/2006/relationships/hyperlink" Target="https://creativecommons.org/publicdomain/zero/1.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jD8tjhVO1Tc"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hyperlink" Target="https://www.haw-hamburg.de/ws-w/unser-department/beschaeftigte/name/adelheid-iken.html" TargetMode="External"/><Relationship Id="rId4" Type="http://schemas.openxmlformats.org/officeDocument/2006/relationships/hyperlink" Target="https://creativecommons.org/licenses/by-sa/4.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hyperlink" Target="https://www.haw-hamburg.de/ws-w/unser-department/beschaeftigte/name/adelheid-iken.html" TargetMode="External"/><Relationship Id="rId4" Type="http://schemas.openxmlformats.org/officeDocument/2006/relationships/hyperlink" Target="https://creativecommons.org/licenses/by-sa/4.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hyperlink" Target="http://www.klaus-p-hansen.de/fileadmin/downloads/kulturtheorie%20heute.pdf" TargetMode="External"/><Relationship Id="rId3" Type="http://schemas.openxmlformats.org/officeDocument/2006/relationships/hyperlink" Target="https://www.bamf.de/SharedDocs/Anlagen/DE/Publikationen/Migrationsberichte/migrationsbericht-2015.pdf?__blob=publicationFile" TargetMode="External"/><Relationship Id="rId7" Type="http://schemas.openxmlformats.org/officeDocument/2006/relationships/hyperlink" Target="http://www.wissenschaftweltoffen.de/kompakt/wwo2016_kompakt_en.pdf"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www.wissenschaftweltoffen.de/publikation/wiwe_2016_verlinkt.pdf" TargetMode="External"/><Relationship Id="rId5" Type="http://schemas.openxmlformats.org/officeDocument/2006/relationships/hyperlink" Target="https://research.vu.nl/ws/portalfiles/portal/898459/Super-diversity+Crul+et+al+2013.pdf" TargetMode="External"/><Relationship Id="rId4" Type="http://schemas.openxmlformats.org/officeDocument/2006/relationships/hyperlink" Target="http://www.sinus-institut.de/veroeffentlichungen/buecher-und-artike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interculture-journal.com/index.php/icj/article/view/278/362"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hyperlink" Target="http://www.interculture-journal.com/index.php/icj/article/viewFile/178/28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7"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hyperlink" Target="https://www.hoou.de/" TargetMode="External"/><Relationship Id="rId5" Type="http://schemas.openxmlformats.org/officeDocument/2006/relationships/image" Target="../media/image3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C105430-E45C-4FCD-B366-57E1CE85617A}"/>
              </a:ext>
            </a:extLst>
          </p:cNvPr>
          <p:cNvSpPr>
            <a:spLocks noGrp="1"/>
          </p:cNvSpPr>
          <p:nvPr>
            <p:ph idx="1"/>
          </p:nvPr>
        </p:nvSpPr>
        <p:spPr>
          <a:xfrm>
            <a:off x="323850" y="1550988"/>
            <a:ext cx="8229600" cy="4570412"/>
          </a:xfrm>
        </p:spPr>
        <p:txBody>
          <a:bodyPr>
            <a:normAutofit/>
          </a:bodyPr>
          <a:lstStyle/>
          <a:p>
            <a:pPr marL="0" indent="0">
              <a:buFont typeface="Wingdings" panose="05000000000000000000" pitchFamily="2" charset="2"/>
              <a:buNone/>
            </a:pPr>
            <a:r>
              <a:rPr lang="en-GB" altLang="de-DE" dirty="0" err="1">
                <a:solidFill>
                  <a:srgbClr val="376092"/>
                </a:solidFill>
                <a:latin typeface="Nunito Light" charset="0"/>
              </a:rPr>
              <a:t>EduBox</a:t>
            </a:r>
            <a:r>
              <a:rPr lang="en-GB" altLang="de-DE" dirty="0">
                <a:solidFill>
                  <a:srgbClr val="376092"/>
                </a:solidFill>
                <a:latin typeface="Nunito Light" charset="0"/>
              </a:rPr>
              <a:t> 01:</a:t>
            </a:r>
            <a:br>
              <a:rPr lang="en-GB" altLang="de-DE" dirty="0">
                <a:solidFill>
                  <a:srgbClr val="376092"/>
                </a:solidFill>
                <a:latin typeface="Nunito Light" charset="0"/>
              </a:rPr>
            </a:br>
            <a:r>
              <a:rPr lang="en-US" altLang="de-DE" b="1" dirty="0">
                <a:solidFill>
                  <a:srgbClr val="376092"/>
                </a:solidFill>
                <a:latin typeface="Nunito Light" charset="0"/>
              </a:rPr>
              <a:t>Culture, a new perspective</a:t>
            </a:r>
          </a:p>
          <a:p>
            <a:pPr marL="0" indent="0">
              <a:buFont typeface="Wingdings" panose="05000000000000000000" pitchFamily="2" charset="2"/>
              <a:buNone/>
            </a:pPr>
            <a:br>
              <a:rPr lang="de-DE" altLang="de-DE" dirty="0">
                <a:solidFill>
                  <a:srgbClr val="376092"/>
                </a:solidFill>
                <a:latin typeface="Nunito Light" charset="0"/>
              </a:rPr>
            </a:br>
            <a:br>
              <a:rPr lang="de-DE" altLang="de-DE" sz="2800" b="1" dirty="0">
                <a:solidFill>
                  <a:srgbClr val="376092"/>
                </a:solidFill>
                <a:latin typeface="Nunito Light" charset="0"/>
              </a:rPr>
            </a:br>
            <a:br>
              <a:rPr lang="de-DE" altLang="de-DE" sz="2800" b="1" dirty="0">
                <a:solidFill>
                  <a:srgbClr val="376092"/>
                </a:solidFill>
                <a:latin typeface="Nunito Light" charset="0"/>
              </a:rPr>
            </a:br>
            <a:endParaRPr lang="de-DE" altLang="de-DE" sz="2800" b="1" dirty="0">
              <a:solidFill>
                <a:srgbClr val="376092"/>
              </a:solidFill>
              <a:latin typeface="Nunito Light" charset="0"/>
            </a:endParaRPr>
          </a:p>
          <a:p>
            <a:pPr marL="0" indent="0">
              <a:buFont typeface="Wingdings" panose="05000000000000000000" pitchFamily="2" charset="2"/>
              <a:buNone/>
            </a:pPr>
            <a:endParaRPr lang="de-DE" altLang="de-DE" sz="2800" b="1" dirty="0">
              <a:solidFill>
                <a:srgbClr val="376092"/>
              </a:solidFill>
              <a:latin typeface="Nunito Light" charset="0"/>
            </a:endParaRPr>
          </a:p>
          <a:p>
            <a:pPr marL="0" indent="0">
              <a:buFont typeface="Wingdings" panose="05000000000000000000" pitchFamily="2" charset="2"/>
              <a:buNone/>
            </a:pPr>
            <a:br>
              <a:rPr lang="de-DE" altLang="de-DE" sz="900" b="1" dirty="0">
                <a:solidFill>
                  <a:srgbClr val="376092"/>
                </a:solidFill>
                <a:latin typeface="Nunito Light" charset="0"/>
              </a:rPr>
            </a:br>
            <a:br>
              <a:rPr lang="de-DE" altLang="de-DE" sz="900" b="1" dirty="0">
                <a:solidFill>
                  <a:srgbClr val="376092"/>
                </a:solidFill>
                <a:latin typeface="Nunito Light" charset="0"/>
              </a:rPr>
            </a:br>
            <a:r>
              <a:rPr lang="de-DE" altLang="de-DE" sz="1600" b="1" dirty="0" err="1">
                <a:solidFill>
                  <a:srgbClr val="376092"/>
                </a:solidFill>
                <a:latin typeface="Nunito Light" charset="0"/>
              </a:rPr>
              <a:t>Author</a:t>
            </a:r>
            <a:r>
              <a:rPr lang="de-DE" altLang="de-DE" sz="1600" b="1" dirty="0">
                <a:solidFill>
                  <a:srgbClr val="376092"/>
                </a:solidFill>
                <a:latin typeface="Nunito Light" charset="0"/>
              </a:rPr>
              <a:t>: Prof. Dr. Adelheid Iken</a:t>
            </a:r>
            <a:br>
              <a:rPr lang="de-DE" altLang="de-DE" sz="1600" b="1" dirty="0">
                <a:solidFill>
                  <a:srgbClr val="376092"/>
                </a:solidFill>
                <a:latin typeface="Nunito Light" charset="0"/>
              </a:rPr>
            </a:br>
            <a:r>
              <a:rPr lang="de-DE" altLang="de-DE" sz="1600" b="1" dirty="0">
                <a:solidFill>
                  <a:srgbClr val="376092"/>
                </a:solidFill>
                <a:latin typeface="Nunito Light" charset="0"/>
              </a:rPr>
              <a:t>Project: </a:t>
            </a:r>
            <a:r>
              <a:rPr lang="de-DE" altLang="de-DE" sz="1600" b="1" dirty="0" err="1">
                <a:solidFill>
                  <a:srgbClr val="376092"/>
                </a:solidFill>
                <a:latin typeface="Nunito Light" charset="0"/>
              </a:rPr>
              <a:t>EduBoxes</a:t>
            </a:r>
            <a:r>
              <a:rPr lang="de-DE" altLang="de-DE" sz="1600" b="1" dirty="0">
                <a:solidFill>
                  <a:srgbClr val="376092"/>
                </a:solidFill>
                <a:latin typeface="Nunito Light" charset="0"/>
              </a:rPr>
              <a:t> </a:t>
            </a:r>
            <a:r>
              <a:rPr lang="de-DE" altLang="de-DE" sz="1600" b="1" dirty="0" err="1">
                <a:solidFill>
                  <a:srgbClr val="376092"/>
                </a:solidFill>
                <a:latin typeface="Nunito Light" charset="0"/>
              </a:rPr>
              <a:t>for</a:t>
            </a:r>
            <a:r>
              <a:rPr lang="de-DE" altLang="de-DE" sz="1600" b="1" dirty="0">
                <a:solidFill>
                  <a:srgbClr val="376092"/>
                </a:solidFill>
                <a:latin typeface="Nunito Light" charset="0"/>
              </a:rPr>
              <a:t> Hamburg Open Online University (</a:t>
            </a:r>
            <a:r>
              <a:rPr lang="de-DE" altLang="de-DE" sz="1600" b="1" dirty="0">
                <a:solidFill>
                  <a:srgbClr val="376092"/>
                </a:solidFill>
                <a:latin typeface="Nunito Light" charset="0"/>
                <a:hlinkClick r:id="rId3" action="ppaction://hlinkfile"/>
              </a:rPr>
              <a:t>www.hoou.de</a:t>
            </a:r>
            <a:r>
              <a:rPr lang="de-DE" altLang="de-DE" sz="1600" b="1" dirty="0">
                <a:solidFill>
                  <a:srgbClr val="376092"/>
                </a:solidFill>
                <a:latin typeface="Nunito Light" charset="0"/>
              </a:rPr>
              <a:t>)</a:t>
            </a:r>
            <a:endParaRPr lang="en-GB" altLang="de-DE" sz="1600" b="1" dirty="0">
              <a:solidFill>
                <a:srgbClr val="376092"/>
              </a:solidFill>
              <a:latin typeface="Nunito Light" charset="0"/>
            </a:endParaRPr>
          </a:p>
          <a:p>
            <a:pPr marL="0" indent="0">
              <a:buFont typeface="Wingdings" panose="05000000000000000000" pitchFamily="2" charset="2"/>
              <a:buNone/>
            </a:pPr>
            <a:endParaRPr lang="en-GB" altLang="de-DE" sz="2800" dirty="0">
              <a:solidFill>
                <a:srgbClr val="376092"/>
              </a:solidFill>
              <a:latin typeface="Nunito Light" charset="0"/>
            </a:endParaRPr>
          </a:p>
          <a:p>
            <a:pPr marL="0" indent="0">
              <a:buFont typeface="Wingdings" panose="05000000000000000000" pitchFamily="2" charset="2"/>
              <a:buNone/>
            </a:pPr>
            <a:endParaRPr lang="en-GB" altLang="de-DE" sz="2800" dirty="0">
              <a:solidFill>
                <a:srgbClr val="376092"/>
              </a:solidFill>
              <a:latin typeface="Nunito Light" charset="0"/>
            </a:endParaRPr>
          </a:p>
        </p:txBody>
      </p:sp>
      <p:pic>
        <p:nvPicPr>
          <p:cNvPr id="14339" name="Bild 1">
            <a:extLst>
              <a:ext uri="{FF2B5EF4-FFF2-40B4-BE49-F238E27FC236}">
                <a16:creationId xmlns:a16="http://schemas.microsoft.com/office/drawing/2014/main" id="{C012D006-B548-4C23-B86F-E1EDDA9A12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1530350"/>
            <a:ext cx="335915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2">
            <a:extLst>
              <a:ext uri="{FF2B5EF4-FFF2-40B4-BE49-F238E27FC236}">
                <a16:creationId xmlns:a16="http://schemas.microsoft.com/office/drawing/2014/main" id="{2B624ED4-1A63-4A31-90AB-306A673DED8E}"/>
              </a:ext>
            </a:extLst>
          </p:cNvPr>
          <p:cNvSpPr txBox="1">
            <a:spLocks noChangeArrowheads="1"/>
          </p:cNvSpPr>
          <p:nvPr/>
        </p:nvSpPr>
        <p:spPr bwMode="auto">
          <a:xfrm>
            <a:off x="5868144" y="3981440"/>
            <a:ext cx="273630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500" dirty="0">
                <a:solidFill>
                  <a:srgbClr val="002060"/>
                </a:solidFill>
                <a:latin typeface="Nunito Light" charset="0"/>
                <a:hlinkClick r:id="rId5"/>
              </a:rPr>
              <a:t>CC BY-SA 4.0</a:t>
            </a:r>
            <a:r>
              <a:rPr lang="de-DE" altLang="de-DE" sz="500" dirty="0">
                <a:solidFill>
                  <a:srgbClr val="002060"/>
                </a:solidFill>
                <a:latin typeface="Nunito Light" charset="0"/>
              </a:rPr>
              <a:t>  „</a:t>
            </a:r>
            <a:r>
              <a:rPr lang="de-DE" altLang="de-DE" sz="500" dirty="0" err="1">
                <a:solidFill>
                  <a:srgbClr val="002060"/>
                </a:solidFill>
                <a:latin typeface="Nunito Light" charset="0"/>
              </a:rPr>
              <a:t>EduBoxes</a:t>
            </a:r>
            <a:r>
              <a:rPr lang="de-DE" altLang="de-DE" sz="500" dirty="0">
                <a:solidFill>
                  <a:srgbClr val="002060"/>
                </a:solidFill>
                <a:latin typeface="Nunito Light" charset="0"/>
              </a:rPr>
              <a:t> Logo</a:t>
            </a:r>
            <a:r>
              <a:rPr lang="de-DE" altLang="en-US" sz="500" dirty="0">
                <a:solidFill>
                  <a:srgbClr val="002060"/>
                </a:solidFill>
                <a:latin typeface="Nunito Light" charset="0"/>
              </a:rPr>
              <a:t>“</a:t>
            </a:r>
            <a:r>
              <a:rPr lang="de-DE" altLang="de-DE" sz="500" dirty="0">
                <a:solidFill>
                  <a:srgbClr val="002060"/>
                </a:solidFill>
                <a:latin typeface="Nunito Light" charset="0"/>
              </a:rPr>
              <a:t> Source: </a:t>
            </a:r>
            <a:r>
              <a:rPr lang="de-DE" altLang="de-DE" sz="500" dirty="0">
                <a:solidFill>
                  <a:srgbClr val="002060"/>
                </a:solidFill>
                <a:latin typeface="Nunito Light" charset="0"/>
                <a:hlinkClick r:id="rId6"/>
              </a:rPr>
              <a:t>Hans Limo Lechner</a:t>
            </a:r>
            <a:r>
              <a:rPr lang="de-DE" altLang="de-DE" sz="500" dirty="0">
                <a:solidFill>
                  <a:srgbClr val="002060"/>
                </a:solidFill>
                <a:latin typeface="Nunito Light" charset="0"/>
              </a:rPr>
              <a:t> (2016)</a:t>
            </a:r>
          </a:p>
        </p:txBody>
      </p:sp>
      <p:pic>
        <p:nvPicPr>
          <p:cNvPr id="2" name="Bild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9352" y="4773907"/>
            <a:ext cx="1365398" cy="1365398"/>
          </a:xfrm>
          <a:prstGeom prst="rect">
            <a:avLst/>
          </a:prstGeom>
        </p:spPr>
      </p:pic>
    </p:spTree>
    <p:extLst>
      <p:ext uri="{BB962C8B-B14F-4D97-AF65-F5344CB8AC3E}">
        <p14:creationId xmlns:p14="http://schemas.microsoft.com/office/powerpoint/2010/main" val="3487193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395535" y="259508"/>
            <a:ext cx="5940000"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LEAD-IN</a:t>
            </a:r>
          </a:p>
        </p:txBody>
      </p:sp>
      <p:sp>
        <p:nvSpPr>
          <p:cNvPr id="342" name="Shape 342"/>
          <p:cNvSpPr txBox="1"/>
          <p:nvPr/>
        </p:nvSpPr>
        <p:spPr>
          <a:xfrm rot="5400000">
            <a:off x="5165279" y="2544579"/>
            <a:ext cx="2160239" cy="184666"/>
          </a:xfrm>
          <a:prstGeom prst="rect">
            <a:avLst/>
          </a:prstGeom>
          <a:noFill/>
          <a:ln>
            <a:noFill/>
          </a:ln>
        </p:spPr>
        <p:txBody>
          <a:bodyPr wrap="square" lIns="91425" tIns="45700" rIns="91425" bIns="45700" anchor="t" anchorCtr="0">
            <a:noAutofit/>
          </a:bodyPr>
          <a:lstStyle/>
          <a:p>
            <a:pPr marL="0" marR="0" lvl="0" indent="-38100" algn="l" rtl="0">
              <a:lnSpc>
                <a:spcPct val="100000"/>
              </a:lnSpc>
              <a:spcBef>
                <a:spcPts val="0"/>
              </a:spcBef>
              <a:spcAft>
                <a:spcPts val="0"/>
              </a:spcAft>
              <a:buClr>
                <a:srgbClr val="002060"/>
              </a:buClr>
              <a:buSzPct val="100000"/>
              <a:buFont typeface="Nunito Light"/>
              <a:buNone/>
            </a:pPr>
            <a:r>
              <a:rPr lang="en-GB" sz="600" b="0" i="0" u="none" strike="noStrike" cap="none">
                <a:solidFill>
                  <a:srgbClr val="002060"/>
                </a:solidFill>
                <a:latin typeface="Nunito Light"/>
                <a:ea typeface="Nunito Light"/>
                <a:cs typeface="Nunito Light"/>
                <a:sym typeface="Nunito Light"/>
              </a:rPr>
              <a:t>CC BY-SA 4.0  „New York“ Source: Adelheid Iken (2010)</a:t>
            </a:r>
          </a:p>
        </p:txBody>
      </p:sp>
      <p:pic>
        <p:nvPicPr>
          <p:cNvPr id="344" name="Shape 344"/>
          <p:cNvPicPr preferRelativeResize="0"/>
          <p:nvPr/>
        </p:nvPicPr>
        <p:blipFill rotWithShape="1">
          <a:blip r:embed="rId3">
            <a:alphaModFix/>
          </a:blip>
          <a:srcRect/>
          <a:stretch/>
        </p:blipFill>
        <p:spPr>
          <a:xfrm>
            <a:off x="423591" y="1569989"/>
            <a:ext cx="7033123" cy="4428064"/>
          </a:xfrm>
          <a:prstGeom prst="rect">
            <a:avLst/>
          </a:prstGeom>
          <a:noFill/>
          <a:ln w="38100" cap="flat" cmpd="sng">
            <a:solidFill>
              <a:schemeClr val="accent1"/>
            </a:solidFill>
            <a:prstDash val="solid"/>
            <a:round/>
            <a:headEnd type="none" w="med" len="med"/>
            <a:tailEnd type="none" w="med" len="med"/>
          </a:ln>
        </p:spPr>
      </p:pic>
      <p:sp>
        <p:nvSpPr>
          <p:cNvPr id="6" name="Textfeld 5">
            <a:extLst>
              <a:ext uri="{FF2B5EF4-FFF2-40B4-BE49-F238E27FC236}">
                <a16:creationId xmlns:a16="http://schemas.microsoft.com/office/drawing/2014/main" id="{3673D871-8DB2-AA49-834F-EFF91E2E1836}"/>
              </a:ext>
            </a:extLst>
          </p:cNvPr>
          <p:cNvSpPr txBox="1"/>
          <p:nvPr/>
        </p:nvSpPr>
        <p:spPr>
          <a:xfrm rot="5400000">
            <a:off x="6232405" y="2788763"/>
            <a:ext cx="2805717" cy="185443"/>
          </a:xfrm>
          <a:prstGeom prst="rect">
            <a:avLst/>
          </a:prstGeom>
          <a:noFill/>
        </p:spPr>
        <p:txBody>
          <a:bodyPr wrap="square">
            <a:spAutoFit/>
          </a:bodyPr>
          <a:lstStyle/>
          <a:p>
            <a:pPr>
              <a:defRPr/>
            </a:pPr>
            <a:r>
              <a:rPr lang="de-DE" sz="600" dirty="0">
                <a:solidFill>
                  <a:schemeClr val="bg2">
                    <a:lumMod val="75000"/>
                  </a:schemeClr>
                </a:solidFill>
                <a:latin typeface="Nunito Light" charset="0"/>
                <a:ea typeface="Nunito Light" charset="0"/>
                <a:cs typeface="Nunito Light" charset="0"/>
                <a:hlinkClick r:id="rId4"/>
              </a:rPr>
              <a:t>CC BY-SA 4.0</a:t>
            </a:r>
            <a:r>
              <a:rPr lang="de-DE" sz="600" dirty="0">
                <a:solidFill>
                  <a:schemeClr val="bg2">
                    <a:lumMod val="75000"/>
                  </a:schemeClr>
                </a:solidFill>
                <a:latin typeface="Nunito Light" charset="0"/>
                <a:ea typeface="Nunito Light" charset="0"/>
                <a:cs typeface="Nunito Light" charset="0"/>
              </a:rPr>
              <a:t>  Source: </a:t>
            </a:r>
            <a:r>
              <a:rPr lang="de-DE" sz="600" dirty="0">
                <a:solidFill>
                  <a:schemeClr val="bg2">
                    <a:lumMod val="75000"/>
                  </a:schemeClr>
                </a:solidFill>
                <a:latin typeface="Nunito Light" charset="0"/>
                <a:ea typeface="Nunito Light" charset="0"/>
                <a:cs typeface="Nunito Light" charset="0"/>
                <a:hlinkClick r:id="rId5"/>
              </a:rPr>
              <a:t>Marie Seeberger </a:t>
            </a:r>
            <a:r>
              <a:rPr lang="en-GB" sz="600" dirty="0">
                <a:solidFill>
                  <a:schemeClr val="bg2">
                    <a:lumMod val="75000"/>
                  </a:schemeClr>
                </a:solidFill>
                <a:latin typeface="Nunito Light" charset="0"/>
                <a:ea typeface="Nunito Light" charset="0"/>
                <a:cs typeface="Nunito Light" charset="0"/>
              </a:rPr>
              <a:t>(2016)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395535" y="259508"/>
            <a:ext cx="5940000"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LEAD-IN</a:t>
            </a:r>
          </a:p>
        </p:txBody>
      </p:sp>
      <p:sp>
        <p:nvSpPr>
          <p:cNvPr id="351" name="Shape 351"/>
          <p:cNvSpPr txBox="1"/>
          <p:nvPr/>
        </p:nvSpPr>
        <p:spPr>
          <a:xfrm rot="5400000">
            <a:off x="5165279" y="2544579"/>
            <a:ext cx="2160239" cy="184666"/>
          </a:xfrm>
          <a:prstGeom prst="rect">
            <a:avLst/>
          </a:prstGeom>
          <a:noFill/>
          <a:ln>
            <a:noFill/>
          </a:ln>
        </p:spPr>
        <p:txBody>
          <a:bodyPr wrap="square" lIns="91425" tIns="45700" rIns="91425" bIns="45700" anchor="t" anchorCtr="0">
            <a:noAutofit/>
          </a:bodyPr>
          <a:lstStyle/>
          <a:p>
            <a:pPr marL="0" marR="0" lvl="0" indent="-38100" algn="l" rtl="0">
              <a:lnSpc>
                <a:spcPct val="100000"/>
              </a:lnSpc>
              <a:spcBef>
                <a:spcPts val="0"/>
              </a:spcBef>
              <a:spcAft>
                <a:spcPts val="0"/>
              </a:spcAft>
              <a:buClr>
                <a:srgbClr val="002060"/>
              </a:buClr>
              <a:buSzPct val="100000"/>
              <a:buFont typeface="Nunito Light"/>
              <a:buNone/>
            </a:pPr>
            <a:r>
              <a:rPr lang="en-GB" sz="600" b="0" i="0" u="none" strike="noStrike" cap="none">
                <a:solidFill>
                  <a:srgbClr val="002060"/>
                </a:solidFill>
                <a:latin typeface="Nunito Light"/>
                <a:ea typeface="Nunito Light"/>
                <a:cs typeface="Nunito Light"/>
                <a:sym typeface="Nunito Light"/>
              </a:rPr>
              <a:t>CC BY-SA 4.0  „New York“ Source: Adelheid Iken (2010)</a:t>
            </a:r>
          </a:p>
        </p:txBody>
      </p:sp>
      <p:pic>
        <p:nvPicPr>
          <p:cNvPr id="353" name="Shape 353"/>
          <p:cNvPicPr preferRelativeResize="0">
            <a:picLocks noGrp="1"/>
          </p:cNvPicPr>
          <p:nvPr>
            <p:ph type="body" idx="1"/>
          </p:nvPr>
        </p:nvPicPr>
        <p:blipFill>
          <a:blip r:embed="rId3">
            <a:extLst>
              <a:ext uri="{28A0092B-C50C-407E-A947-70E740481C1C}">
                <a14:useLocalDpi xmlns:a14="http://schemas.microsoft.com/office/drawing/2010/main" val="0"/>
              </a:ext>
            </a:extLst>
          </a:blip>
          <a:stretch>
            <a:fillRect/>
          </a:stretch>
        </p:blipFill>
        <p:spPr>
          <a:xfrm>
            <a:off x="467545" y="1582595"/>
            <a:ext cx="6989170" cy="4415457"/>
          </a:xfrm>
          <a:prstGeom prst="rect">
            <a:avLst/>
          </a:prstGeom>
          <a:noFill/>
          <a:ln w="38100" cap="flat" cmpd="sng">
            <a:solidFill>
              <a:schemeClr val="accent1"/>
            </a:solidFill>
            <a:prstDash val="solid"/>
            <a:round/>
            <a:headEnd type="none" w="med" len="med"/>
            <a:tailEnd type="none" w="med" len="med"/>
          </a:ln>
        </p:spPr>
      </p:pic>
      <p:sp>
        <p:nvSpPr>
          <p:cNvPr id="6" name="Textfeld 5">
            <a:extLst>
              <a:ext uri="{FF2B5EF4-FFF2-40B4-BE49-F238E27FC236}">
                <a16:creationId xmlns:a16="http://schemas.microsoft.com/office/drawing/2014/main" id="{BAEA98C2-1596-9A47-B781-D5CA86BCDE73}"/>
              </a:ext>
            </a:extLst>
          </p:cNvPr>
          <p:cNvSpPr txBox="1"/>
          <p:nvPr/>
        </p:nvSpPr>
        <p:spPr>
          <a:xfrm rot="5400000">
            <a:off x="6193904" y="2828268"/>
            <a:ext cx="2882720" cy="184666"/>
          </a:xfrm>
          <a:prstGeom prst="rect">
            <a:avLst/>
          </a:prstGeom>
          <a:noFill/>
        </p:spPr>
        <p:txBody>
          <a:bodyPr wrap="square">
            <a:spAutoFit/>
          </a:bodyPr>
          <a:lstStyle/>
          <a:p>
            <a:pPr>
              <a:defRPr/>
            </a:pPr>
            <a:r>
              <a:rPr lang="de-DE" sz="600" dirty="0">
                <a:solidFill>
                  <a:schemeClr val="bg2">
                    <a:lumMod val="75000"/>
                  </a:schemeClr>
                </a:solidFill>
                <a:latin typeface="Nunito Light" charset="0"/>
                <a:ea typeface="Nunito Light" charset="0"/>
                <a:cs typeface="Nunito Light" charset="0"/>
                <a:hlinkClick r:id="rId4"/>
              </a:rPr>
              <a:t>CC BY-SA 4.0</a:t>
            </a:r>
            <a:r>
              <a:rPr lang="de-DE" sz="600" dirty="0">
                <a:solidFill>
                  <a:schemeClr val="bg2">
                    <a:lumMod val="75000"/>
                  </a:schemeClr>
                </a:solidFill>
                <a:latin typeface="Nunito Light" charset="0"/>
                <a:ea typeface="Nunito Light" charset="0"/>
                <a:cs typeface="Nunito Light" charset="0"/>
              </a:rPr>
              <a:t>  Source: </a:t>
            </a:r>
            <a:r>
              <a:rPr lang="de-DE" sz="600" dirty="0">
                <a:solidFill>
                  <a:schemeClr val="bg2">
                    <a:lumMod val="75000"/>
                  </a:schemeClr>
                </a:solidFill>
                <a:latin typeface="Nunito Light" charset="0"/>
                <a:ea typeface="Nunito Light" charset="0"/>
                <a:cs typeface="Nunito Light" charset="0"/>
                <a:hlinkClick r:id="rId5"/>
              </a:rPr>
              <a:t>Marie Seeberger </a:t>
            </a:r>
            <a:r>
              <a:rPr lang="en-GB" sz="600" dirty="0">
                <a:solidFill>
                  <a:schemeClr val="bg2">
                    <a:lumMod val="75000"/>
                  </a:schemeClr>
                </a:solidFill>
                <a:latin typeface="Nunito Light" charset="0"/>
                <a:ea typeface="Nunito Light" charset="0"/>
                <a:cs typeface="Nunito Light" charset="0"/>
              </a:rPr>
              <a:t>(2016)</a:t>
            </a:r>
          </a:p>
        </p:txBody>
      </p:sp>
    </p:spTree>
    <p:extLst>
      <p:ext uri="{BB962C8B-B14F-4D97-AF65-F5344CB8AC3E}">
        <p14:creationId xmlns:p14="http://schemas.microsoft.com/office/powerpoint/2010/main" val="3667760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395535" y="259508"/>
            <a:ext cx="5940000"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LEAD-IN</a:t>
            </a:r>
          </a:p>
        </p:txBody>
      </p:sp>
      <p:pic>
        <p:nvPicPr>
          <p:cNvPr id="361" name="Shape 361"/>
          <p:cNvPicPr preferRelativeResize="0">
            <a:picLocks noGrp="1"/>
          </p:cNvPicPr>
          <p:nvPr>
            <p:ph type="body" idx="1"/>
          </p:nvPr>
        </p:nvPicPr>
        <p:blipFill rotWithShape="1">
          <a:blip r:embed="rId3">
            <a:alphaModFix/>
          </a:blip>
          <a:srcRect/>
          <a:stretch/>
        </p:blipFill>
        <p:spPr>
          <a:xfrm>
            <a:off x="3240156" y="1492230"/>
            <a:ext cx="2844012" cy="4673074"/>
          </a:xfrm>
          <a:prstGeom prst="rect">
            <a:avLst/>
          </a:prstGeom>
          <a:noFill/>
          <a:ln w="38100" cap="flat" cmpd="sng">
            <a:solidFill>
              <a:schemeClr val="accent1"/>
            </a:solidFill>
            <a:prstDash val="solid"/>
            <a:round/>
            <a:headEnd type="none" w="med" len="med"/>
            <a:tailEnd type="none" w="med" len="med"/>
          </a:ln>
        </p:spPr>
      </p:pic>
      <p:sp>
        <p:nvSpPr>
          <p:cNvPr id="6" name="Textfeld 5">
            <a:extLst>
              <a:ext uri="{FF2B5EF4-FFF2-40B4-BE49-F238E27FC236}">
                <a16:creationId xmlns:a16="http://schemas.microsoft.com/office/drawing/2014/main" id="{1E9775A5-E459-FA49-ADE5-109BE9CC0746}"/>
              </a:ext>
            </a:extLst>
          </p:cNvPr>
          <p:cNvSpPr txBox="1"/>
          <p:nvPr/>
        </p:nvSpPr>
        <p:spPr>
          <a:xfrm rot="5400000">
            <a:off x="4831527" y="2721386"/>
            <a:ext cx="2823350" cy="184666"/>
          </a:xfrm>
          <a:prstGeom prst="rect">
            <a:avLst/>
          </a:prstGeom>
          <a:noFill/>
        </p:spPr>
        <p:txBody>
          <a:bodyPr wrap="square">
            <a:spAutoFit/>
          </a:bodyPr>
          <a:lstStyle/>
          <a:p>
            <a:pPr>
              <a:defRPr/>
            </a:pPr>
            <a:r>
              <a:rPr lang="de-DE" sz="600" dirty="0">
                <a:solidFill>
                  <a:schemeClr val="bg2">
                    <a:lumMod val="75000"/>
                  </a:schemeClr>
                </a:solidFill>
                <a:latin typeface="Nunito Light" charset="0"/>
                <a:ea typeface="Nunito Light" charset="0"/>
                <a:cs typeface="Nunito Light" charset="0"/>
                <a:hlinkClick r:id="rId4"/>
              </a:rPr>
              <a:t>CC BY-SA 4.0</a:t>
            </a:r>
            <a:r>
              <a:rPr lang="de-DE" sz="600" dirty="0">
                <a:solidFill>
                  <a:schemeClr val="bg2">
                    <a:lumMod val="75000"/>
                  </a:schemeClr>
                </a:solidFill>
                <a:latin typeface="Nunito Light" charset="0"/>
                <a:ea typeface="Nunito Light" charset="0"/>
                <a:cs typeface="Nunito Light" charset="0"/>
              </a:rPr>
              <a:t>  Source: </a:t>
            </a:r>
            <a:r>
              <a:rPr lang="de-DE" sz="600" dirty="0">
                <a:solidFill>
                  <a:schemeClr val="bg2">
                    <a:lumMod val="75000"/>
                  </a:schemeClr>
                </a:solidFill>
                <a:latin typeface="Nunito Light" charset="0"/>
                <a:ea typeface="Nunito Light" charset="0"/>
                <a:cs typeface="Nunito Light" charset="0"/>
                <a:hlinkClick r:id="rId5"/>
              </a:rPr>
              <a:t>Marie Seeberger </a:t>
            </a:r>
            <a:r>
              <a:rPr lang="en-GB" sz="600" dirty="0">
                <a:solidFill>
                  <a:schemeClr val="bg2">
                    <a:lumMod val="75000"/>
                  </a:schemeClr>
                </a:solidFill>
                <a:latin typeface="Nunito Light" charset="0"/>
                <a:ea typeface="Nunito Light" charset="0"/>
                <a:cs typeface="Nunito Light" charset="0"/>
              </a:rPr>
              <a:t>(2016)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395535" y="259508"/>
            <a:ext cx="5940000"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LEAD-IN</a:t>
            </a:r>
          </a:p>
        </p:txBody>
      </p:sp>
      <p:pic>
        <p:nvPicPr>
          <p:cNvPr id="369" name="Shape 369" descr="https://photos-4.dropbox.com/t/2/AAC2zk8ABNdcTyg5RwrOXW-JZM-vP3BBynoRN8PAkN31CQ/12/22376901/jpeg/32x32/3/1490284800/0/2/Lebenswege_alle.jpg/ENjbzKsFGHggBygH/tIXpI8ff-ifNImeoK_GI-MYB7DaL9i0M324PGAzDe3U?dl=0&amp;size=800x600&amp;size_mode=3"/>
          <p:cNvPicPr preferRelativeResize="0">
            <a:picLocks noGrp="1"/>
          </p:cNvPicPr>
          <p:nvPr>
            <p:ph type="body" idx="1"/>
          </p:nvPr>
        </p:nvPicPr>
        <p:blipFill rotWithShape="1">
          <a:blip r:embed="rId3">
            <a:alphaModFix/>
          </a:blip>
          <a:srcRect/>
          <a:stretch/>
        </p:blipFill>
        <p:spPr>
          <a:xfrm>
            <a:off x="395535" y="1556793"/>
            <a:ext cx="6233865" cy="4441260"/>
          </a:xfrm>
          <a:prstGeom prst="rect">
            <a:avLst/>
          </a:prstGeom>
          <a:noFill/>
          <a:ln w="38100" cap="flat" cmpd="sng">
            <a:solidFill>
              <a:schemeClr val="accent1"/>
            </a:solidFill>
            <a:prstDash val="solid"/>
            <a:round/>
            <a:headEnd type="none" w="med" len="med"/>
            <a:tailEnd type="none" w="med" len="med"/>
          </a:ln>
        </p:spPr>
      </p:pic>
      <p:sp>
        <p:nvSpPr>
          <p:cNvPr id="6" name="Textfeld 5">
            <a:extLst>
              <a:ext uri="{FF2B5EF4-FFF2-40B4-BE49-F238E27FC236}">
                <a16:creationId xmlns:a16="http://schemas.microsoft.com/office/drawing/2014/main" id="{83C57568-9BD7-974F-8B6A-3F6DBB40C730}"/>
              </a:ext>
            </a:extLst>
          </p:cNvPr>
          <p:cNvSpPr txBox="1"/>
          <p:nvPr/>
        </p:nvSpPr>
        <p:spPr>
          <a:xfrm rot="5400000">
            <a:off x="5026499" y="3166712"/>
            <a:ext cx="3546863" cy="184666"/>
          </a:xfrm>
          <a:prstGeom prst="rect">
            <a:avLst/>
          </a:prstGeom>
          <a:noFill/>
        </p:spPr>
        <p:txBody>
          <a:bodyPr wrap="square">
            <a:spAutoFit/>
          </a:bodyPr>
          <a:lstStyle/>
          <a:p>
            <a:pPr>
              <a:defRPr/>
            </a:pPr>
            <a:r>
              <a:rPr lang="de-DE" sz="600" dirty="0">
                <a:solidFill>
                  <a:schemeClr val="bg2">
                    <a:lumMod val="75000"/>
                  </a:schemeClr>
                </a:solidFill>
                <a:latin typeface="Nunito Light" charset="0"/>
                <a:ea typeface="Nunito Light" charset="0"/>
                <a:cs typeface="Nunito Light" charset="0"/>
                <a:hlinkClick r:id="rId4"/>
              </a:rPr>
              <a:t>CC BY-SA 4.0</a:t>
            </a:r>
            <a:r>
              <a:rPr lang="de-DE" sz="600" dirty="0">
                <a:solidFill>
                  <a:schemeClr val="bg2">
                    <a:lumMod val="75000"/>
                  </a:schemeClr>
                </a:solidFill>
                <a:latin typeface="Nunito Light" charset="0"/>
                <a:ea typeface="Nunito Light" charset="0"/>
                <a:cs typeface="Nunito Light" charset="0"/>
              </a:rPr>
              <a:t>  Source: </a:t>
            </a:r>
            <a:r>
              <a:rPr lang="de-DE" sz="600" dirty="0">
                <a:solidFill>
                  <a:schemeClr val="bg2">
                    <a:lumMod val="75000"/>
                  </a:schemeClr>
                </a:solidFill>
                <a:latin typeface="Nunito Light" charset="0"/>
                <a:ea typeface="Nunito Light" charset="0"/>
                <a:cs typeface="Nunito Light" charset="0"/>
                <a:hlinkClick r:id="rId5"/>
              </a:rPr>
              <a:t>Marie Seeberger </a:t>
            </a:r>
            <a:r>
              <a:rPr lang="en-GB" sz="600" dirty="0">
                <a:solidFill>
                  <a:schemeClr val="bg2">
                    <a:lumMod val="75000"/>
                  </a:schemeClr>
                </a:solidFill>
                <a:latin typeface="Nunito Light" charset="0"/>
                <a:ea typeface="Nunito Light" charset="0"/>
                <a:cs typeface="Nunito Light" charset="0"/>
              </a:rPr>
              <a:t>(2016)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body" idx="2"/>
          </p:nvPr>
        </p:nvSpPr>
        <p:spPr>
          <a:xfrm>
            <a:off x="395535" y="780094"/>
            <a:ext cx="5940000" cy="72008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76923C"/>
              </a:buClr>
              <a:buSzPct val="100000"/>
              <a:buFont typeface="Noto Sans Symbols"/>
              <a:buNone/>
            </a:pPr>
            <a:r>
              <a:rPr lang="en-GB" sz="3600" b="0" i="0" u="none" strike="noStrike" cap="none">
                <a:solidFill>
                  <a:srgbClr val="76923C"/>
                </a:solidFill>
                <a:latin typeface="Nunito Light"/>
                <a:ea typeface="Nunito Light"/>
                <a:cs typeface="Nunito Light"/>
                <a:sym typeface="Nunito Light"/>
              </a:rPr>
              <a:t>The concept itself</a:t>
            </a:r>
          </a:p>
        </p:txBody>
      </p:sp>
      <p:sp>
        <p:nvSpPr>
          <p:cNvPr id="377" name="Shape 377"/>
          <p:cNvSpPr txBox="1">
            <a:spLocks noGrp="1"/>
          </p:cNvSpPr>
          <p:nvPr>
            <p:ph type="body" idx="1"/>
          </p:nvPr>
        </p:nvSpPr>
        <p:spPr>
          <a:xfrm>
            <a:off x="323528" y="1493455"/>
            <a:ext cx="8229600" cy="4569371"/>
          </a:xfrm>
          <a:prstGeom prst="rect">
            <a:avLst/>
          </a:prstGeom>
          <a:noFill/>
          <a:ln>
            <a:noFill/>
          </a:ln>
        </p:spPr>
        <p:txBody>
          <a:bodyPr wrap="square" lIns="91425" tIns="45700" rIns="91425" bIns="45700" anchor="t" anchorCtr="0">
            <a:noAutofit/>
          </a:bodyPr>
          <a:lstStyle/>
          <a:p>
            <a:pPr marR="0" lvl="0" indent="-342900" algn="l" rtl="0">
              <a:spcBef>
                <a:spcPts val="0"/>
              </a:spcBef>
              <a:spcAft>
                <a:spcPts val="0"/>
              </a:spcAft>
              <a:buClr>
                <a:srgbClr val="366092"/>
              </a:buClr>
              <a:buSzPct val="98666"/>
              <a:buFont typeface="Wingdings" pitchFamily="2" charset="2"/>
              <a:buChar char="§"/>
            </a:pPr>
            <a:r>
              <a:rPr lang="en-GB" sz="2000" b="0" i="0" u="none" strike="noStrike" cap="none" dirty="0">
                <a:solidFill>
                  <a:srgbClr val="366092"/>
                </a:solidFill>
                <a:latin typeface="Nunito Light"/>
                <a:ea typeface="Nunito Light"/>
                <a:cs typeface="Nunito Light"/>
                <a:sym typeface="Nunito Light"/>
              </a:rPr>
              <a:t>Collectives refer to groups of people who share social habits</a:t>
            </a:r>
          </a:p>
          <a:p>
            <a:pPr marR="0" lvl="0" indent="-342900" algn="l" rtl="0">
              <a:spcBef>
                <a:spcPts val="0"/>
              </a:spcBef>
              <a:spcAft>
                <a:spcPts val="0"/>
              </a:spcAft>
              <a:buClr>
                <a:srgbClr val="366092"/>
              </a:buClr>
              <a:buSzPct val="98666"/>
              <a:buFont typeface="Wingdings" pitchFamily="2" charset="2"/>
              <a:buChar char="§"/>
            </a:pPr>
            <a:r>
              <a:rPr lang="en-GB" sz="2000" b="0" i="0" u="none" strike="noStrike" cap="none" dirty="0">
                <a:solidFill>
                  <a:srgbClr val="366092"/>
                </a:solidFill>
                <a:latin typeface="Nunito Light"/>
                <a:ea typeface="Nunito Light"/>
                <a:cs typeface="Nunito Light"/>
                <a:sym typeface="Nunito Light"/>
              </a:rPr>
              <a:t>Collectives can be linked to families, professions, sports, gender, experience, migration history and age, for example</a:t>
            </a:r>
          </a:p>
          <a:p>
            <a:pPr marR="0" lvl="0" indent="-342900" algn="l" rtl="0">
              <a:spcBef>
                <a:spcPts val="0"/>
              </a:spcBef>
              <a:spcAft>
                <a:spcPts val="0"/>
              </a:spcAft>
              <a:buClr>
                <a:srgbClr val="366092"/>
              </a:buClr>
              <a:buSzPct val="98666"/>
              <a:buFont typeface="Wingdings" pitchFamily="2" charset="2"/>
              <a:buChar char="§"/>
            </a:pPr>
            <a:r>
              <a:rPr lang="en-GB" sz="2000" b="0" i="0" u="none" strike="noStrike" cap="none" dirty="0">
                <a:solidFill>
                  <a:srgbClr val="366092"/>
                </a:solidFill>
                <a:latin typeface="Nunito Light"/>
                <a:ea typeface="Nunito Light"/>
                <a:cs typeface="Nunito Light"/>
                <a:sym typeface="Nunito Light"/>
              </a:rPr>
              <a:t>Collectives can have different sizes, a distinction can be made between roof and sub-collectives</a:t>
            </a:r>
          </a:p>
          <a:p>
            <a:pPr marR="0" lvl="0" indent="-342900" algn="l" rtl="0">
              <a:spcBef>
                <a:spcPts val="0"/>
              </a:spcBef>
              <a:spcAft>
                <a:spcPts val="0"/>
              </a:spcAft>
              <a:buClr>
                <a:srgbClr val="366092"/>
              </a:buClr>
              <a:buSzPct val="98666"/>
              <a:buFont typeface="Wingdings" pitchFamily="2" charset="2"/>
              <a:buChar char="§"/>
            </a:pPr>
            <a:r>
              <a:rPr lang="en-GB" sz="2000" b="0" i="0" u="none" strike="noStrike" cap="none" dirty="0">
                <a:solidFill>
                  <a:srgbClr val="366092"/>
                </a:solidFill>
                <a:latin typeface="Nunito Light"/>
                <a:ea typeface="Nunito Light"/>
                <a:cs typeface="Nunito Light"/>
                <a:sym typeface="Nunito Light"/>
              </a:rPr>
              <a:t>The smaller a collective is, the easier is it to carry out a ‘thick description’</a:t>
            </a:r>
          </a:p>
          <a:p>
            <a:pPr marR="0" lvl="0" indent="-342900" algn="l" rtl="0">
              <a:spcBef>
                <a:spcPts val="0"/>
              </a:spcBef>
              <a:buClr>
                <a:srgbClr val="366092"/>
              </a:buClr>
              <a:buSzPct val="98666"/>
              <a:buFont typeface="Wingdings" pitchFamily="2" charset="2"/>
              <a:buChar char="§"/>
            </a:pPr>
            <a:r>
              <a:rPr lang="en-GB" sz="2000" b="0" i="0" u="none" strike="noStrike" cap="none" dirty="0">
                <a:solidFill>
                  <a:srgbClr val="366092"/>
                </a:solidFill>
                <a:latin typeface="Nunito Light"/>
                <a:ea typeface="Nunito Light"/>
                <a:cs typeface="Nunito Light"/>
                <a:sym typeface="Nunito Light"/>
              </a:rPr>
              <a:t>We are all members of many different collectives</a:t>
            </a:r>
          </a:p>
        </p:txBody>
      </p:sp>
      <p:sp>
        <p:nvSpPr>
          <p:cNvPr id="378" name="Shape 378"/>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body" idx="2"/>
          </p:nvPr>
        </p:nvSpPr>
        <p:spPr>
          <a:xfrm>
            <a:off x="395535" y="780094"/>
            <a:ext cx="5940000" cy="72008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76923C"/>
              </a:buClr>
              <a:buSzPct val="100000"/>
              <a:buFont typeface="Noto Sans Symbols"/>
              <a:buNone/>
            </a:pPr>
            <a:r>
              <a:rPr lang="en-GB" sz="3600" b="0" i="0" u="none" strike="noStrike" cap="none">
                <a:solidFill>
                  <a:srgbClr val="76923C"/>
                </a:solidFill>
                <a:latin typeface="Nunito Light"/>
                <a:ea typeface="Nunito Light"/>
                <a:cs typeface="Nunito Light"/>
                <a:sym typeface="Nunito Light"/>
              </a:rPr>
              <a:t>The concept itself</a:t>
            </a:r>
          </a:p>
        </p:txBody>
      </p:sp>
      <p:pic>
        <p:nvPicPr>
          <p:cNvPr id="386" name="Shape 386"/>
          <p:cNvPicPr preferRelativeResize="0">
            <a:picLocks noGrp="1"/>
          </p:cNvPicPr>
          <p:nvPr>
            <p:ph type="body" idx="1"/>
          </p:nvPr>
        </p:nvPicPr>
        <p:blipFill rotWithShape="1">
          <a:blip r:embed="rId3">
            <a:alphaModFix/>
          </a:blip>
          <a:srcRect/>
          <a:stretch/>
        </p:blipFill>
        <p:spPr>
          <a:xfrm>
            <a:off x="467544" y="1557339"/>
            <a:ext cx="5367199" cy="4440714"/>
          </a:xfrm>
          <a:prstGeom prst="rect">
            <a:avLst/>
          </a:prstGeom>
          <a:noFill/>
          <a:ln w="38100" cap="flat" cmpd="sng">
            <a:solidFill>
              <a:schemeClr val="accent1"/>
            </a:solidFill>
            <a:prstDash val="solid"/>
            <a:round/>
            <a:headEnd type="none" w="med" len="med"/>
            <a:tailEnd type="none" w="med" len="med"/>
          </a:ln>
        </p:spPr>
      </p:pic>
      <p:sp>
        <p:nvSpPr>
          <p:cNvPr id="388" name="Shape 388"/>
          <p:cNvSpPr txBox="1"/>
          <p:nvPr/>
        </p:nvSpPr>
        <p:spPr>
          <a:xfrm>
            <a:off x="4819383" y="2456728"/>
            <a:ext cx="1264785" cy="553998"/>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500" dirty="0">
                <a:solidFill>
                  <a:schemeClr val="dk1"/>
                </a:solidFill>
                <a:latin typeface="Nunito Light"/>
                <a:ea typeface="Nunito Light"/>
                <a:cs typeface="Nunito Light"/>
                <a:sym typeface="Nunito Light"/>
              </a:rPr>
              <a:t>Sub -</a:t>
            </a:r>
          </a:p>
          <a:p>
            <a:pPr marL="0" marR="0" lvl="0" indent="0" algn="l" rtl="0">
              <a:spcBef>
                <a:spcPts val="0"/>
              </a:spcBef>
              <a:buSzPct val="25000"/>
              <a:buNone/>
            </a:pPr>
            <a:r>
              <a:rPr lang="en-GB" sz="1500" dirty="0">
                <a:solidFill>
                  <a:schemeClr val="dk1"/>
                </a:solidFill>
                <a:latin typeface="Nunito Light"/>
                <a:ea typeface="Nunito Light"/>
                <a:cs typeface="Nunito Light"/>
                <a:sym typeface="Nunito Light"/>
              </a:rPr>
              <a:t>collectives</a:t>
            </a:r>
          </a:p>
        </p:txBody>
      </p:sp>
      <p:sp>
        <p:nvSpPr>
          <p:cNvPr id="389" name="Shape 389"/>
          <p:cNvSpPr txBox="1"/>
          <p:nvPr/>
        </p:nvSpPr>
        <p:spPr>
          <a:xfrm>
            <a:off x="2775616" y="1713015"/>
            <a:ext cx="1044118" cy="553998"/>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500">
                <a:solidFill>
                  <a:schemeClr val="dk1"/>
                </a:solidFill>
                <a:latin typeface="Nunito Light"/>
                <a:ea typeface="Nunito Light"/>
                <a:cs typeface="Nunito Light"/>
                <a:sym typeface="Nunito Light"/>
              </a:rPr>
              <a:t>Roof- collective</a:t>
            </a:r>
          </a:p>
        </p:txBody>
      </p:sp>
      <p:sp>
        <p:nvSpPr>
          <p:cNvPr id="390" name="Shape 390"/>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
        <p:nvSpPr>
          <p:cNvPr id="9" name="Textfeld 8">
            <a:extLst>
              <a:ext uri="{FF2B5EF4-FFF2-40B4-BE49-F238E27FC236}">
                <a16:creationId xmlns:a16="http://schemas.microsoft.com/office/drawing/2014/main" id="{DF47456A-20F6-DD45-A856-19B9D0A5B08D}"/>
              </a:ext>
            </a:extLst>
          </p:cNvPr>
          <p:cNvSpPr txBox="1"/>
          <p:nvPr/>
        </p:nvSpPr>
        <p:spPr>
          <a:xfrm rot="5400000">
            <a:off x="2757805" y="4633549"/>
            <a:ext cx="6552976" cy="184666"/>
          </a:xfrm>
          <a:prstGeom prst="rect">
            <a:avLst/>
          </a:prstGeom>
          <a:noFill/>
        </p:spPr>
        <p:txBody>
          <a:bodyPr wrap="square">
            <a:spAutoFit/>
          </a:bodyPr>
          <a:lstStyle/>
          <a:p>
            <a:pPr fontAlgn="auto">
              <a:spcBef>
                <a:spcPts val="0"/>
              </a:spcBef>
              <a:spcAft>
                <a:spcPts val="0"/>
              </a:spcAft>
              <a:defRPr/>
            </a:pPr>
            <a:r>
              <a:rPr lang="de-DE" sz="600" dirty="0">
                <a:solidFill>
                  <a:schemeClr val="bg2">
                    <a:lumMod val="75000"/>
                  </a:schemeClr>
                </a:solidFill>
                <a:latin typeface="Nunito Light" charset="0"/>
                <a:ea typeface="Nunito Light" charset="0"/>
                <a:cs typeface="Nunito Light" charset="0"/>
                <a:hlinkClick r:id="rId4"/>
              </a:rPr>
              <a:t>CC BY-SA 4.0</a:t>
            </a:r>
            <a:r>
              <a:rPr lang="de-DE" sz="600" dirty="0">
                <a:solidFill>
                  <a:schemeClr val="bg2">
                    <a:lumMod val="75000"/>
                  </a:schemeClr>
                </a:solidFill>
                <a:latin typeface="Nunito Light" charset="0"/>
                <a:ea typeface="Nunito Light" charset="0"/>
                <a:cs typeface="Nunito Light" charset="0"/>
              </a:rPr>
              <a:t>  Source: </a:t>
            </a:r>
            <a:r>
              <a:rPr lang="de-DE" sz="600" dirty="0">
                <a:solidFill>
                  <a:schemeClr val="bg2">
                    <a:lumMod val="75000"/>
                  </a:schemeClr>
                </a:solidFill>
                <a:latin typeface="Nunito Light" charset="0"/>
                <a:ea typeface="Nunito Light" charset="0"/>
                <a:cs typeface="Nunito Light" charset="0"/>
                <a:hlinkClick r:id="rId5"/>
              </a:rPr>
              <a:t>Julia </a:t>
            </a:r>
            <a:r>
              <a:rPr lang="de-DE" sz="600" dirty="0" err="1">
                <a:solidFill>
                  <a:schemeClr val="bg2">
                    <a:lumMod val="75000"/>
                  </a:schemeClr>
                </a:solidFill>
                <a:latin typeface="Nunito Light" charset="0"/>
                <a:ea typeface="Nunito Light" charset="0"/>
                <a:cs typeface="Nunito Light" charset="0"/>
                <a:hlinkClick r:id="rId5"/>
              </a:rPr>
              <a:t>Flitta</a:t>
            </a:r>
            <a:r>
              <a:rPr lang="de-DE" sz="600" dirty="0">
                <a:solidFill>
                  <a:schemeClr val="bg2">
                    <a:lumMod val="75000"/>
                  </a:schemeClr>
                </a:solidFill>
                <a:latin typeface="Nunito Light" charset="0"/>
                <a:ea typeface="Nunito Light" charset="0"/>
                <a:cs typeface="Nunito Light" charset="0"/>
              </a:rPr>
              <a:t> </a:t>
            </a:r>
            <a:r>
              <a:rPr lang="en-GB" sz="600" dirty="0">
                <a:solidFill>
                  <a:schemeClr val="bg2">
                    <a:lumMod val="75000"/>
                  </a:schemeClr>
                </a:solidFill>
                <a:latin typeface="Nunito Light" charset="0"/>
                <a:ea typeface="Nunito Light" charset="0"/>
                <a:cs typeface="Nunito Light" charset="0"/>
              </a:rPr>
              <a:t>(2017) based on Yildirim-Krannig, Y. 2014, p.212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11455" algn="l" rtl="0">
              <a:spcBef>
                <a:spcPts val="0"/>
              </a:spcBef>
              <a:buClr>
                <a:srgbClr val="76923C"/>
              </a:buClr>
              <a:buSzPct val="100909"/>
              <a:buFont typeface="Noto Sans Symbols"/>
              <a:buNone/>
            </a:pPr>
            <a:r>
              <a:rPr lang="en-GB" sz="3330" b="0" i="0" u="none" strike="noStrike" cap="none" dirty="0">
                <a:solidFill>
                  <a:srgbClr val="76923C"/>
                </a:solidFill>
                <a:latin typeface="Nunito Light"/>
                <a:ea typeface="Nunito Light"/>
                <a:cs typeface="Nunito Light"/>
                <a:sym typeface="Nunito Light"/>
              </a:rPr>
              <a:t>Reasons </a:t>
            </a:r>
            <a:r>
              <a:rPr lang="it-IT" sz="3330" b="0" i="0" u="none" strike="noStrike" cap="none" dirty="0">
                <a:solidFill>
                  <a:srgbClr val="76923C"/>
                </a:solidFill>
                <a:latin typeface="Nunito Light"/>
                <a:ea typeface="Nunito Light"/>
                <a:cs typeface="Nunito Light"/>
                <a:sym typeface="Nunito Light"/>
              </a:rPr>
              <a:t>to </a:t>
            </a:r>
            <a:r>
              <a:rPr lang="it-IT" sz="3330" b="0" i="0" u="none" strike="noStrike" cap="none" dirty="0" err="1">
                <a:solidFill>
                  <a:srgbClr val="76923C"/>
                </a:solidFill>
                <a:latin typeface="Nunito Light"/>
                <a:ea typeface="Nunito Light"/>
                <a:cs typeface="Nunito Light"/>
                <a:sym typeface="Nunito Light"/>
              </a:rPr>
              <a:t>consider</a:t>
            </a:r>
            <a:r>
              <a:rPr lang="en-GB" sz="3330" b="0" i="0" u="none" strike="noStrike" cap="none" dirty="0">
                <a:solidFill>
                  <a:srgbClr val="76923C"/>
                </a:solidFill>
                <a:latin typeface="Nunito Light"/>
                <a:ea typeface="Nunito Light"/>
                <a:cs typeface="Nunito Light"/>
                <a:sym typeface="Nunito Light"/>
              </a:rPr>
              <a:t> multi-collectivity </a:t>
            </a:r>
          </a:p>
        </p:txBody>
      </p:sp>
      <p:pic>
        <p:nvPicPr>
          <p:cNvPr id="398" name="Shape 398"/>
          <p:cNvPicPr preferRelativeResize="0">
            <a:picLocks noGrp="1"/>
          </p:cNvPicPr>
          <p:nvPr>
            <p:ph type="body" idx="1"/>
          </p:nvPr>
        </p:nvPicPr>
        <p:blipFill rotWithShape="1">
          <a:blip r:embed="rId3">
            <a:alphaModFix/>
          </a:blip>
          <a:srcRect/>
          <a:stretch/>
        </p:blipFill>
        <p:spPr>
          <a:xfrm>
            <a:off x="503548" y="1556792"/>
            <a:ext cx="3470564" cy="4536504"/>
          </a:xfrm>
          <a:prstGeom prst="rect">
            <a:avLst/>
          </a:prstGeom>
          <a:noFill/>
          <a:ln w="38100" cap="flat" cmpd="sng">
            <a:solidFill>
              <a:schemeClr val="accent1"/>
            </a:solidFill>
            <a:prstDash val="solid"/>
            <a:miter lim="800000"/>
            <a:headEnd type="none" w="med" len="med"/>
            <a:tailEnd type="none" w="med" len="med"/>
          </a:ln>
        </p:spPr>
      </p:pic>
      <p:sp>
        <p:nvSpPr>
          <p:cNvPr id="400" name="Shape 400"/>
          <p:cNvSpPr/>
          <p:nvPr/>
        </p:nvSpPr>
        <p:spPr>
          <a:xfrm>
            <a:off x="4355976" y="3420115"/>
            <a:ext cx="978408" cy="484632"/>
          </a:xfrm>
          <a:prstGeom prst="rightArrow">
            <a:avLst>
              <a:gd name="adj1" fmla="val 50000"/>
              <a:gd name="adj2" fmla="val 50000"/>
            </a:avLst>
          </a:prstGeom>
          <a:solidFill>
            <a:schemeClr val="accent1"/>
          </a:solidFill>
          <a:ln w="25400" cap="rnd"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01" name="Shape 401"/>
          <p:cNvSpPr/>
          <p:nvPr/>
        </p:nvSpPr>
        <p:spPr>
          <a:xfrm>
            <a:off x="5486434" y="3299827"/>
            <a:ext cx="4123283" cy="1569660"/>
          </a:xfrm>
          <a:prstGeom prst="rect">
            <a:avLst/>
          </a:prstGeom>
          <a:noFill/>
          <a:ln>
            <a:noFill/>
          </a:ln>
        </p:spPr>
        <p:txBody>
          <a:bodyPr wrap="square" lIns="91425" tIns="45700" rIns="91425" bIns="45700" anchor="t" anchorCtr="0">
            <a:noAutofit/>
          </a:bodyPr>
          <a:lstStyle/>
          <a:p>
            <a:pPr marL="0" marR="0" lvl="0" indent="0" rtl="0">
              <a:spcBef>
                <a:spcPts val="0"/>
              </a:spcBef>
              <a:buSzPct val="25000"/>
              <a:buNone/>
            </a:pPr>
            <a:r>
              <a:rPr lang="en-GB" sz="2400" dirty="0">
                <a:solidFill>
                  <a:srgbClr val="366092"/>
                </a:solidFill>
                <a:latin typeface="Nunito Light"/>
                <a:ea typeface="Nunito Light"/>
                <a:cs typeface="Nunito Light"/>
                <a:sym typeface="Nunito Light"/>
              </a:rPr>
              <a:t>Growing cultural plurality</a:t>
            </a:r>
          </a:p>
          <a:p>
            <a:pPr marL="0" marR="0" lvl="0" indent="0" rtl="0">
              <a:spcBef>
                <a:spcPts val="0"/>
              </a:spcBef>
              <a:buSzPct val="25000"/>
              <a:buNone/>
            </a:pPr>
            <a:r>
              <a:rPr lang="en-GB" sz="2400" dirty="0">
                <a:solidFill>
                  <a:srgbClr val="366092"/>
                </a:solidFill>
                <a:latin typeface="Nunito Light"/>
                <a:ea typeface="Nunito Light"/>
                <a:cs typeface="Nunito Light"/>
                <a:sym typeface="Nunito Light"/>
              </a:rPr>
              <a:t>within countries</a:t>
            </a:r>
          </a:p>
        </p:txBody>
      </p:sp>
      <p:sp>
        <p:nvSpPr>
          <p:cNvPr id="402" name="Shape 402"/>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
        <p:nvSpPr>
          <p:cNvPr id="9" name="Textfeld 7">
            <a:extLst>
              <a:ext uri="{FF2B5EF4-FFF2-40B4-BE49-F238E27FC236}">
                <a16:creationId xmlns:a16="http://schemas.microsoft.com/office/drawing/2014/main" id="{E9F876E1-36E1-1442-B9B6-9DC9DCBA913B}"/>
              </a:ext>
            </a:extLst>
          </p:cNvPr>
          <p:cNvSpPr txBox="1">
            <a:spLocks noChangeArrowheads="1"/>
          </p:cNvSpPr>
          <p:nvPr/>
        </p:nvSpPr>
        <p:spPr bwMode="auto">
          <a:xfrm rot="5400000">
            <a:off x="1831965" y="3687985"/>
            <a:ext cx="455977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4"/>
              </a:rPr>
              <a:t>CC BY-SA 4.0</a:t>
            </a:r>
            <a:r>
              <a:rPr lang="de-DE" altLang="de-DE" sz="600" dirty="0">
                <a:solidFill>
                  <a:srgbClr val="002060"/>
                </a:solidFill>
                <a:latin typeface="Nunito Light" charset="0"/>
              </a:rPr>
              <a:t> </a:t>
            </a:r>
            <a:r>
              <a:rPr lang="en-GB" sz="600" dirty="0">
                <a:solidFill>
                  <a:srgbClr val="366092"/>
                </a:solidFill>
                <a:latin typeface="Nunito Light"/>
                <a:ea typeface="Nunito Light"/>
                <a:cs typeface="Nunito Light"/>
                <a:sym typeface="Nunito Light"/>
              </a:rPr>
              <a:t>„Germany“</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5"/>
              </a:rPr>
              <a:t>Adelheid Iken</a:t>
            </a:r>
            <a:r>
              <a:rPr lang="de-DE" altLang="de-DE" sz="600" dirty="0">
                <a:solidFill>
                  <a:srgbClr val="002060"/>
                </a:solidFill>
                <a:latin typeface="Nunito Light" charset="0"/>
              </a:rPr>
              <a:t> (2013)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11455" algn="l" rtl="0">
              <a:spcBef>
                <a:spcPts val="0"/>
              </a:spcBef>
              <a:buClr>
                <a:srgbClr val="76923C"/>
              </a:buClr>
              <a:buSzPct val="100909"/>
              <a:buFont typeface="Noto Sans Symbols"/>
              <a:buNone/>
            </a:pPr>
            <a:r>
              <a:rPr lang="en-GB" sz="3330" b="0" i="0" u="none" strike="noStrike" cap="none" dirty="0">
                <a:solidFill>
                  <a:srgbClr val="76923C"/>
                </a:solidFill>
                <a:latin typeface="Nunito Light"/>
                <a:ea typeface="Nunito Light"/>
                <a:cs typeface="Nunito Light"/>
                <a:sym typeface="Nunito Light"/>
              </a:rPr>
              <a:t>Reasons </a:t>
            </a:r>
            <a:r>
              <a:rPr lang="it-IT" sz="3330" b="0" i="0" u="none" strike="noStrike" cap="none" dirty="0">
                <a:solidFill>
                  <a:srgbClr val="76923C"/>
                </a:solidFill>
                <a:latin typeface="Nunito Light"/>
                <a:ea typeface="Nunito Light"/>
                <a:cs typeface="Nunito Light"/>
                <a:sym typeface="Nunito Light"/>
              </a:rPr>
              <a:t>to </a:t>
            </a:r>
            <a:r>
              <a:rPr lang="it-IT" sz="3330" b="0" i="0" u="none" strike="noStrike" cap="none" dirty="0" err="1">
                <a:solidFill>
                  <a:srgbClr val="76923C"/>
                </a:solidFill>
                <a:latin typeface="Nunito Light"/>
                <a:ea typeface="Nunito Light"/>
                <a:cs typeface="Nunito Light"/>
                <a:sym typeface="Nunito Light"/>
              </a:rPr>
              <a:t>consider</a:t>
            </a:r>
            <a:r>
              <a:rPr lang="en-GB" sz="3330" b="0" i="0" u="none" strike="noStrike" cap="none" dirty="0">
                <a:solidFill>
                  <a:srgbClr val="76923C"/>
                </a:solidFill>
                <a:latin typeface="Nunito Light"/>
                <a:ea typeface="Nunito Light"/>
                <a:cs typeface="Nunito Light"/>
                <a:sym typeface="Nunito Light"/>
              </a:rPr>
              <a:t> multi-collectivity </a:t>
            </a:r>
          </a:p>
        </p:txBody>
      </p:sp>
      <p:sp>
        <p:nvSpPr>
          <p:cNvPr id="410" name="Shape 410"/>
          <p:cNvSpPr txBox="1">
            <a:spLocks noGrp="1"/>
          </p:cNvSpPr>
          <p:nvPr>
            <p:ph type="body" idx="1"/>
          </p:nvPr>
        </p:nvSpPr>
        <p:spPr>
          <a:xfrm>
            <a:off x="302838" y="1487810"/>
            <a:ext cx="8589642" cy="602125"/>
          </a:xfrm>
          <a:prstGeom prst="rect">
            <a:avLst/>
          </a:prstGeom>
          <a:noFill/>
          <a:ln>
            <a:noFill/>
          </a:ln>
        </p:spPr>
        <p:txBody>
          <a:bodyPr wrap="square" lIns="91425" tIns="45700" rIns="91425" bIns="45700" anchor="t" anchorCtr="0">
            <a:noAutofit/>
          </a:bodyPr>
          <a:lstStyle/>
          <a:p>
            <a:pPr marL="0" marR="0" lvl="0" indent="-152400" algn="l" rtl="0">
              <a:spcBef>
                <a:spcPts val="0"/>
              </a:spcBef>
              <a:buClr>
                <a:srgbClr val="366092"/>
              </a:buClr>
              <a:buSzPct val="100000"/>
              <a:buFont typeface="Noto Sans Symbols"/>
              <a:buNone/>
            </a:pPr>
            <a:r>
              <a:rPr lang="en-GB" sz="2400" b="0" i="0" u="none" strike="noStrike" cap="none" dirty="0">
                <a:solidFill>
                  <a:srgbClr val="366092"/>
                </a:solidFill>
                <a:latin typeface="Nunito Light"/>
                <a:ea typeface="Nunito Light"/>
                <a:cs typeface="Nunito Light"/>
                <a:sym typeface="Nunito Light"/>
              </a:rPr>
              <a:t>Estimated number of speakers of top 20 languages in London, 2000</a:t>
            </a:r>
          </a:p>
        </p:txBody>
      </p:sp>
      <p:sp>
        <p:nvSpPr>
          <p:cNvPr id="412" name="Shape 412"/>
          <p:cNvSpPr txBox="1"/>
          <p:nvPr/>
        </p:nvSpPr>
        <p:spPr>
          <a:xfrm>
            <a:off x="1691680" y="2884874"/>
            <a:ext cx="6696744" cy="40011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000" b="1">
                <a:solidFill>
                  <a:schemeClr val="lt1"/>
                </a:solidFill>
                <a:latin typeface="Nunito Light"/>
                <a:ea typeface="Nunito Light"/>
                <a:cs typeface="Nunito Light"/>
                <a:sym typeface="Nunito Light"/>
              </a:rPr>
              <a:t>83,9%		2,3%   2,2%   2,0%  2,0%  </a:t>
            </a:r>
          </a:p>
        </p:txBody>
      </p:sp>
      <p:sp>
        <p:nvSpPr>
          <p:cNvPr id="414" name="Shape 414"/>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
        <p:nvSpPr>
          <p:cNvPr id="10" name="Textfeld 9">
            <a:extLst>
              <a:ext uri="{FF2B5EF4-FFF2-40B4-BE49-F238E27FC236}">
                <a16:creationId xmlns:a16="http://schemas.microsoft.com/office/drawing/2014/main" id="{753C7D87-5C98-40B9-9E32-D7C46F12001C}"/>
              </a:ext>
            </a:extLst>
          </p:cNvPr>
          <p:cNvSpPr txBox="1"/>
          <p:nvPr/>
        </p:nvSpPr>
        <p:spPr>
          <a:xfrm>
            <a:off x="1844080" y="3037274"/>
            <a:ext cx="6696744" cy="400110"/>
          </a:xfrm>
          <a:prstGeom prst="rect">
            <a:avLst/>
          </a:prstGeom>
          <a:noFill/>
        </p:spPr>
        <p:txBody>
          <a:bodyPr wrap="square" rtlCol="0">
            <a:spAutoFit/>
          </a:bodyPr>
          <a:lstStyle/>
          <a:p>
            <a:r>
              <a:rPr lang="de-DE" sz="2000" b="1" dirty="0">
                <a:solidFill>
                  <a:schemeClr val="bg1"/>
                </a:solidFill>
                <a:latin typeface="Nunito Light"/>
              </a:rPr>
              <a:t>83,9%		2,3%   2,2%   2,0%  2,0%  </a:t>
            </a:r>
          </a:p>
        </p:txBody>
      </p:sp>
      <p:graphicFrame>
        <p:nvGraphicFramePr>
          <p:cNvPr id="11" name="Diagramm 10">
            <a:extLst>
              <a:ext uri="{FF2B5EF4-FFF2-40B4-BE49-F238E27FC236}">
                <a16:creationId xmlns:a16="http://schemas.microsoft.com/office/drawing/2014/main" id="{F90F08D1-F3E1-465E-8F10-88769BE4E32C}"/>
              </a:ext>
            </a:extLst>
          </p:cNvPr>
          <p:cNvGraphicFramePr>
            <a:graphicFrameLocks/>
          </p:cNvGraphicFramePr>
          <p:nvPr>
            <p:extLst/>
          </p:nvPr>
        </p:nvGraphicFramePr>
        <p:xfrm>
          <a:off x="374846" y="1124744"/>
          <a:ext cx="8373618"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feld 11">
            <a:extLst>
              <a:ext uri="{FF2B5EF4-FFF2-40B4-BE49-F238E27FC236}">
                <a16:creationId xmlns:a16="http://schemas.microsoft.com/office/drawing/2014/main" id="{921DC233-FAB9-4731-B363-9DD0EDF1E8B8}"/>
              </a:ext>
            </a:extLst>
          </p:cNvPr>
          <p:cNvSpPr txBox="1"/>
          <p:nvPr/>
        </p:nvSpPr>
        <p:spPr>
          <a:xfrm>
            <a:off x="1619672" y="2884874"/>
            <a:ext cx="6402992" cy="369332"/>
          </a:xfrm>
          <a:prstGeom prst="rect">
            <a:avLst/>
          </a:prstGeom>
          <a:noFill/>
        </p:spPr>
        <p:txBody>
          <a:bodyPr wrap="square" rtlCol="0">
            <a:spAutoFit/>
          </a:bodyPr>
          <a:lstStyle/>
          <a:p>
            <a:r>
              <a:rPr lang="de-DE" sz="1800" b="1" dirty="0">
                <a:solidFill>
                  <a:schemeClr val="bg1"/>
                </a:solidFill>
                <a:latin typeface="Nunito Light"/>
              </a:rPr>
              <a:t>83,9%	                   2,3%    2,2%    2,0%    2,0%  </a:t>
            </a:r>
          </a:p>
        </p:txBody>
      </p:sp>
      <p:sp>
        <p:nvSpPr>
          <p:cNvPr id="14" name="Textfeld 13">
            <a:extLst>
              <a:ext uri="{FF2B5EF4-FFF2-40B4-BE49-F238E27FC236}">
                <a16:creationId xmlns:a16="http://schemas.microsoft.com/office/drawing/2014/main" id="{91A09B96-E26C-4E2F-9188-001542E45955}"/>
              </a:ext>
            </a:extLst>
          </p:cNvPr>
          <p:cNvSpPr txBox="1"/>
          <p:nvPr/>
        </p:nvSpPr>
        <p:spPr>
          <a:xfrm rot="16200000" flipV="1">
            <a:off x="7587089" y="3011150"/>
            <a:ext cx="1773249" cy="184666"/>
          </a:xfrm>
          <a:prstGeom prst="rect">
            <a:avLst/>
          </a:prstGeom>
          <a:noFill/>
        </p:spPr>
        <p:txBody>
          <a:bodyPr wrap="square" rtlCol="0">
            <a:spAutoFit/>
          </a:bodyPr>
          <a:lstStyle/>
          <a:p>
            <a:pPr lvl="0"/>
            <a:r>
              <a:rPr lang="en-GB" sz="600" dirty="0">
                <a:solidFill>
                  <a:schemeClr val="bg2"/>
                </a:solidFill>
                <a:latin typeface="Nunito Light"/>
              </a:rPr>
              <a:t>Source: Cf.  </a:t>
            </a:r>
            <a:r>
              <a:rPr lang="en-GB" sz="600" dirty="0" err="1">
                <a:solidFill>
                  <a:schemeClr val="bg2"/>
                </a:solidFill>
                <a:latin typeface="Nunito Light"/>
              </a:rPr>
              <a:t>Vertovec</a:t>
            </a:r>
            <a:r>
              <a:rPr lang="en-GB" sz="600" dirty="0">
                <a:solidFill>
                  <a:schemeClr val="bg2"/>
                </a:solidFill>
                <a:latin typeface="Nunito Light"/>
              </a:rPr>
              <a:t>, Steven. 2007, p.1035</a:t>
            </a:r>
          </a:p>
        </p:txBody>
      </p:sp>
    </p:spTree>
    <p:extLst>
      <p:ext uri="{BB962C8B-B14F-4D97-AF65-F5344CB8AC3E}">
        <p14:creationId xmlns:p14="http://schemas.microsoft.com/office/powerpoint/2010/main" val="315045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aphicFrame>
        <p:nvGraphicFramePr>
          <p:cNvPr id="19" name="Diagramm 18">
            <a:extLst>
              <a:ext uri="{FF2B5EF4-FFF2-40B4-BE49-F238E27FC236}">
                <a16:creationId xmlns:a16="http://schemas.microsoft.com/office/drawing/2014/main" id="{09FFE12B-0BC0-458A-9ED6-D4511879E21A}"/>
              </a:ext>
            </a:extLst>
          </p:cNvPr>
          <p:cNvGraphicFramePr>
            <a:graphicFrameLocks/>
          </p:cNvGraphicFramePr>
          <p:nvPr>
            <p:extLst>
              <p:ext uri="{D42A27DB-BD31-4B8C-83A1-F6EECF244321}">
                <p14:modId xmlns:p14="http://schemas.microsoft.com/office/powerpoint/2010/main" val="1711587457"/>
              </p:ext>
            </p:extLst>
          </p:nvPr>
        </p:nvGraphicFramePr>
        <p:xfrm>
          <a:off x="1187624" y="1019382"/>
          <a:ext cx="8784975" cy="5289938"/>
        </p:xfrm>
        <a:graphic>
          <a:graphicData uri="http://schemas.openxmlformats.org/drawingml/2006/chart">
            <c:chart xmlns:c="http://schemas.openxmlformats.org/drawingml/2006/chart" xmlns:r="http://schemas.openxmlformats.org/officeDocument/2006/relationships" r:id="rId3"/>
          </a:graphicData>
        </a:graphic>
      </p:graphicFrame>
      <p:sp>
        <p:nvSpPr>
          <p:cNvPr id="420" name="Shape 420"/>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11455" algn="l" rtl="0">
              <a:spcBef>
                <a:spcPts val="0"/>
              </a:spcBef>
              <a:buClr>
                <a:srgbClr val="76923C"/>
              </a:buClr>
              <a:buSzPct val="100909"/>
              <a:buFont typeface="Noto Sans Symbols"/>
              <a:buNone/>
            </a:pPr>
            <a:r>
              <a:rPr lang="en-GB" sz="3330" b="0" i="0" u="none" strike="noStrike" cap="none" dirty="0">
                <a:solidFill>
                  <a:srgbClr val="76923C"/>
                </a:solidFill>
                <a:latin typeface="Nunito Light"/>
                <a:ea typeface="Nunito Light"/>
                <a:cs typeface="Nunito Light"/>
                <a:sym typeface="Nunito Light"/>
              </a:rPr>
              <a:t>Reasons </a:t>
            </a:r>
            <a:r>
              <a:rPr lang="it-IT" sz="3330" b="0" i="0" u="none" strike="noStrike" cap="none" dirty="0">
                <a:solidFill>
                  <a:srgbClr val="76923C"/>
                </a:solidFill>
                <a:latin typeface="Nunito Light"/>
                <a:ea typeface="Nunito Light"/>
                <a:cs typeface="Nunito Light"/>
                <a:sym typeface="Nunito Light"/>
              </a:rPr>
              <a:t>to </a:t>
            </a:r>
            <a:r>
              <a:rPr lang="it-IT" sz="3330" b="0" i="0" u="none" strike="noStrike" cap="none" dirty="0" err="1">
                <a:solidFill>
                  <a:srgbClr val="76923C"/>
                </a:solidFill>
                <a:latin typeface="Nunito Light"/>
                <a:ea typeface="Nunito Light"/>
                <a:cs typeface="Nunito Light"/>
                <a:sym typeface="Nunito Light"/>
              </a:rPr>
              <a:t>consider</a:t>
            </a:r>
            <a:r>
              <a:rPr lang="en-GB" sz="3330" b="0" i="0" u="none" strike="noStrike" cap="none" dirty="0">
                <a:solidFill>
                  <a:srgbClr val="76923C"/>
                </a:solidFill>
                <a:latin typeface="Nunito Light"/>
                <a:ea typeface="Nunito Light"/>
                <a:cs typeface="Nunito Light"/>
                <a:sym typeface="Nunito Light"/>
              </a:rPr>
              <a:t> multi-collectivity </a:t>
            </a:r>
          </a:p>
        </p:txBody>
      </p:sp>
      <p:sp>
        <p:nvSpPr>
          <p:cNvPr id="422" name="Shape 422"/>
          <p:cNvSpPr txBox="1">
            <a:spLocks noGrp="1"/>
          </p:cNvSpPr>
          <p:nvPr>
            <p:ph type="body" idx="1"/>
          </p:nvPr>
        </p:nvSpPr>
        <p:spPr>
          <a:xfrm>
            <a:off x="302839" y="1487810"/>
            <a:ext cx="8229600" cy="602125"/>
          </a:xfrm>
          <a:prstGeom prst="rect">
            <a:avLst/>
          </a:prstGeom>
          <a:noFill/>
          <a:ln>
            <a:noFill/>
          </a:ln>
        </p:spPr>
        <p:txBody>
          <a:bodyPr wrap="square" lIns="91425" tIns="45700" rIns="91425" bIns="45700" anchor="t" anchorCtr="0">
            <a:noAutofit/>
          </a:bodyPr>
          <a:lstStyle/>
          <a:p>
            <a:pPr marL="0" marR="0" lvl="0" indent="-152400" algn="l" rtl="0">
              <a:spcBef>
                <a:spcPts val="0"/>
              </a:spcBef>
              <a:spcAft>
                <a:spcPts val="0"/>
              </a:spcAft>
              <a:buClr>
                <a:srgbClr val="366092"/>
              </a:buClr>
              <a:buSzPct val="100000"/>
              <a:buFont typeface="Noto Sans Symbols"/>
              <a:buNone/>
            </a:pPr>
            <a:r>
              <a:rPr lang="en-GB" sz="2400" b="0" i="0" u="none" strike="noStrike" cap="none">
                <a:solidFill>
                  <a:srgbClr val="366092"/>
                </a:solidFill>
                <a:latin typeface="Nunito Light"/>
                <a:ea typeface="Nunito Light"/>
                <a:cs typeface="Nunito Light"/>
                <a:sym typeface="Nunito Light"/>
              </a:rPr>
              <a:t>Countries of Immigration</a:t>
            </a:r>
          </a:p>
          <a:p>
            <a:pPr marL="0" marR="0" lvl="0" indent="-152400" algn="l" rtl="0">
              <a:spcBef>
                <a:spcPts val="480"/>
              </a:spcBef>
              <a:buClr>
                <a:srgbClr val="366092"/>
              </a:buClr>
              <a:buSzPct val="100000"/>
              <a:buFont typeface="Noto Sans Symbols"/>
              <a:buNone/>
            </a:pPr>
            <a:r>
              <a:rPr lang="en-GB" sz="2400" b="0" i="0" u="none" strike="noStrike" cap="none">
                <a:solidFill>
                  <a:srgbClr val="366092"/>
                </a:solidFill>
                <a:latin typeface="Nunito Light"/>
                <a:ea typeface="Nunito Light"/>
                <a:cs typeface="Nunito Light"/>
                <a:sym typeface="Nunito Light"/>
              </a:rPr>
              <a:t>to Germany 2015</a:t>
            </a:r>
          </a:p>
        </p:txBody>
      </p:sp>
      <p:sp>
        <p:nvSpPr>
          <p:cNvPr id="435" name="Shape 435"/>
          <p:cNvSpPr txBox="1"/>
          <p:nvPr/>
        </p:nvSpPr>
        <p:spPr>
          <a:xfrm rot="5400000">
            <a:off x="6542477" y="4054802"/>
            <a:ext cx="4790441" cy="18466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600" dirty="0" err="1">
                <a:solidFill>
                  <a:srgbClr val="366092"/>
                </a:solidFill>
                <a:latin typeface="Nunito Light"/>
                <a:ea typeface="Nunito Light"/>
                <a:cs typeface="Nunito Light"/>
                <a:sym typeface="Nunito Light"/>
                <a:hlinkClick r:id="rId4"/>
              </a:rPr>
              <a:t>Bundesamt</a:t>
            </a:r>
            <a:r>
              <a:rPr lang="en-GB" sz="600" dirty="0">
                <a:solidFill>
                  <a:srgbClr val="366092"/>
                </a:solidFill>
                <a:latin typeface="Nunito Light"/>
                <a:ea typeface="Nunito Light"/>
                <a:cs typeface="Nunito Light"/>
                <a:sym typeface="Nunito Light"/>
                <a:hlinkClick r:id="rId4"/>
              </a:rPr>
              <a:t> für Migration und </a:t>
            </a:r>
            <a:r>
              <a:rPr lang="en-GB" sz="600" dirty="0" err="1">
                <a:solidFill>
                  <a:srgbClr val="366092"/>
                </a:solidFill>
                <a:latin typeface="Nunito Light"/>
                <a:ea typeface="Nunito Light"/>
                <a:cs typeface="Nunito Light"/>
                <a:sym typeface="Nunito Light"/>
                <a:hlinkClick r:id="rId4"/>
              </a:rPr>
              <a:t>Flüchtlinge</a:t>
            </a:r>
            <a:r>
              <a:rPr lang="en-GB" sz="600" dirty="0">
                <a:solidFill>
                  <a:srgbClr val="366092"/>
                </a:solidFill>
                <a:latin typeface="Nunito Light"/>
                <a:ea typeface="Nunito Light"/>
                <a:cs typeface="Nunito Light"/>
                <a:sym typeface="Nunito Light"/>
                <a:hlinkClick r:id="rId4"/>
              </a:rPr>
              <a:t> </a:t>
            </a:r>
            <a:r>
              <a:rPr lang="en-GB" sz="600" dirty="0">
                <a:solidFill>
                  <a:srgbClr val="366092"/>
                </a:solidFill>
                <a:latin typeface="Nunito Light"/>
                <a:ea typeface="Nunito Light"/>
                <a:cs typeface="Nunito Light"/>
                <a:sym typeface="Nunito Light"/>
              </a:rPr>
              <a:t>(BAMF) 2015. </a:t>
            </a:r>
            <a:r>
              <a:rPr lang="en-GB" sz="600" dirty="0" err="1">
                <a:solidFill>
                  <a:srgbClr val="366092"/>
                </a:solidFill>
                <a:latin typeface="Nunito Light"/>
                <a:ea typeface="Nunito Light"/>
                <a:cs typeface="Nunito Light"/>
                <a:sym typeface="Nunito Light"/>
              </a:rPr>
              <a:t>Migrationsbericht</a:t>
            </a:r>
            <a:r>
              <a:rPr lang="en-GB" sz="600" dirty="0">
                <a:solidFill>
                  <a:srgbClr val="366092"/>
                </a:solidFill>
                <a:latin typeface="Nunito Light"/>
                <a:ea typeface="Nunito Light"/>
                <a:cs typeface="Nunito Light"/>
                <a:sym typeface="Nunito Light"/>
              </a:rPr>
              <a:t> 2015, p.33; Data source: </a:t>
            </a:r>
            <a:r>
              <a:rPr lang="en-GB" sz="600" dirty="0" err="1">
                <a:solidFill>
                  <a:srgbClr val="366092"/>
                </a:solidFill>
                <a:latin typeface="Nunito Light"/>
                <a:ea typeface="Nunito Light"/>
                <a:cs typeface="Nunito Light"/>
                <a:sym typeface="Nunito Light"/>
              </a:rPr>
              <a:t>Statistisches</a:t>
            </a:r>
            <a:r>
              <a:rPr lang="en-GB" sz="600" dirty="0">
                <a:solidFill>
                  <a:srgbClr val="366092"/>
                </a:solidFill>
                <a:latin typeface="Nunito Light"/>
                <a:ea typeface="Nunito Light"/>
                <a:cs typeface="Nunito Light"/>
                <a:sym typeface="Nunito Light"/>
              </a:rPr>
              <a:t> </a:t>
            </a:r>
            <a:r>
              <a:rPr lang="en-GB" sz="600" dirty="0" err="1">
                <a:solidFill>
                  <a:srgbClr val="366092"/>
                </a:solidFill>
                <a:latin typeface="Nunito Light"/>
                <a:ea typeface="Nunito Light"/>
                <a:cs typeface="Nunito Light"/>
                <a:sym typeface="Nunito Light"/>
              </a:rPr>
              <a:t>Bundesamt</a:t>
            </a:r>
            <a:endParaRPr lang="en-GB" sz="600" dirty="0">
              <a:solidFill>
                <a:srgbClr val="366092"/>
              </a:solidFill>
              <a:latin typeface="Nunito Light"/>
              <a:ea typeface="Nunito Light"/>
              <a:cs typeface="Nunito Light"/>
              <a:sym typeface="Nunito Light"/>
            </a:endParaRPr>
          </a:p>
        </p:txBody>
      </p:sp>
      <p:sp>
        <p:nvSpPr>
          <p:cNvPr id="436" name="Shape 436"/>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
        <p:nvSpPr>
          <p:cNvPr id="20" name="Textfeld 19">
            <a:extLst>
              <a:ext uri="{FF2B5EF4-FFF2-40B4-BE49-F238E27FC236}">
                <a16:creationId xmlns:a16="http://schemas.microsoft.com/office/drawing/2014/main" id="{2E924668-9701-4605-B728-1F5D7597D076}"/>
              </a:ext>
            </a:extLst>
          </p:cNvPr>
          <p:cNvSpPr txBox="1"/>
          <p:nvPr/>
        </p:nvSpPr>
        <p:spPr>
          <a:xfrm>
            <a:off x="3779912" y="3296597"/>
            <a:ext cx="1224136" cy="492443"/>
          </a:xfrm>
          <a:prstGeom prst="rect">
            <a:avLst/>
          </a:prstGeom>
          <a:noFill/>
        </p:spPr>
        <p:txBody>
          <a:bodyPr wrap="square" rtlCol="0">
            <a:spAutoFit/>
          </a:bodyPr>
          <a:lstStyle/>
          <a:p>
            <a:r>
              <a:rPr lang="de-DE" sz="2600" b="1" dirty="0">
                <a:solidFill>
                  <a:schemeClr val="bg1"/>
                </a:solidFill>
                <a:latin typeface="Nunito Light"/>
              </a:rPr>
              <a:t>41,8%</a:t>
            </a:r>
          </a:p>
        </p:txBody>
      </p:sp>
      <p:sp>
        <p:nvSpPr>
          <p:cNvPr id="21" name="Textfeld 20">
            <a:extLst>
              <a:ext uri="{FF2B5EF4-FFF2-40B4-BE49-F238E27FC236}">
                <a16:creationId xmlns:a16="http://schemas.microsoft.com/office/drawing/2014/main" id="{1584BC3F-BE44-4EA2-97F7-122F07F4F343}"/>
              </a:ext>
            </a:extLst>
          </p:cNvPr>
          <p:cNvSpPr txBox="1"/>
          <p:nvPr/>
        </p:nvSpPr>
        <p:spPr>
          <a:xfrm>
            <a:off x="5580112" y="2337887"/>
            <a:ext cx="1224136" cy="446276"/>
          </a:xfrm>
          <a:prstGeom prst="rect">
            <a:avLst/>
          </a:prstGeom>
          <a:noFill/>
        </p:spPr>
        <p:txBody>
          <a:bodyPr wrap="square" rtlCol="0">
            <a:spAutoFit/>
          </a:bodyPr>
          <a:lstStyle/>
          <a:p>
            <a:r>
              <a:rPr lang="de-DE" sz="2300" b="1" dirty="0">
                <a:solidFill>
                  <a:schemeClr val="bg1"/>
                </a:solidFill>
                <a:latin typeface="Nunito Light"/>
              </a:rPr>
              <a:t>15,3%</a:t>
            </a:r>
          </a:p>
        </p:txBody>
      </p:sp>
      <p:sp>
        <p:nvSpPr>
          <p:cNvPr id="22" name="Textfeld 21">
            <a:extLst>
              <a:ext uri="{FF2B5EF4-FFF2-40B4-BE49-F238E27FC236}">
                <a16:creationId xmlns:a16="http://schemas.microsoft.com/office/drawing/2014/main" id="{77762B5C-B53A-4C07-884A-3B9BEC20AEC7}"/>
              </a:ext>
            </a:extLst>
          </p:cNvPr>
          <p:cNvSpPr txBox="1"/>
          <p:nvPr/>
        </p:nvSpPr>
        <p:spPr>
          <a:xfrm>
            <a:off x="6444208" y="3135327"/>
            <a:ext cx="1224136" cy="415498"/>
          </a:xfrm>
          <a:prstGeom prst="rect">
            <a:avLst/>
          </a:prstGeom>
          <a:noFill/>
        </p:spPr>
        <p:txBody>
          <a:bodyPr wrap="square" rtlCol="0">
            <a:spAutoFit/>
          </a:bodyPr>
          <a:lstStyle/>
          <a:p>
            <a:r>
              <a:rPr lang="de-DE" sz="2100" b="1" dirty="0">
                <a:solidFill>
                  <a:schemeClr val="bg1"/>
                </a:solidFill>
                <a:latin typeface="Nunito Light"/>
              </a:rPr>
              <a:t>10%</a:t>
            </a:r>
          </a:p>
        </p:txBody>
      </p:sp>
      <p:sp>
        <p:nvSpPr>
          <p:cNvPr id="23" name="Textfeld 22">
            <a:extLst>
              <a:ext uri="{FF2B5EF4-FFF2-40B4-BE49-F238E27FC236}">
                <a16:creationId xmlns:a16="http://schemas.microsoft.com/office/drawing/2014/main" id="{5480A650-1AAD-445B-B2CB-8A7707662AD2}"/>
              </a:ext>
            </a:extLst>
          </p:cNvPr>
          <p:cNvSpPr txBox="1"/>
          <p:nvPr/>
        </p:nvSpPr>
        <p:spPr>
          <a:xfrm>
            <a:off x="6444208" y="3939153"/>
            <a:ext cx="1224136" cy="400110"/>
          </a:xfrm>
          <a:prstGeom prst="rect">
            <a:avLst/>
          </a:prstGeom>
          <a:noFill/>
        </p:spPr>
        <p:txBody>
          <a:bodyPr wrap="square" rtlCol="0">
            <a:spAutoFit/>
          </a:bodyPr>
          <a:lstStyle/>
          <a:p>
            <a:r>
              <a:rPr lang="de-DE" sz="2000" b="1" dirty="0">
                <a:solidFill>
                  <a:schemeClr val="bg1"/>
                </a:solidFill>
                <a:latin typeface="Nunito Light"/>
              </a:rPr>
              <a:t>9,2%</a:t>
            </a:r>
          </a:p>
        </p:txBody>
      </p:sp>
      <p:sp>
        <p:nvSpPr>
          <p:cNvPr id="24" name="Textfeld 23">
            <a:extLst>
              <a:ext uri="{FF2B5EF4-FFF2-40B4-BE49-F238E27FC236}">
                <a16:creationId xmlns:a16="http://schemas.microsoft.com/office/drawing/2014/main" id="{464FF157-6004-4F9B-8CBA-69F59B810E1F}"/>
              </a:ext>
            </a:extLst>
          </p:cNvPr>
          <p:cNvSpPr txBox="1"/>
          <p:nvPr/>
        </p:nvSpPr>
        <p:spPr>
          <a:xfrm>
            <a:off x="6420650" y="4550619"/>
            <a:ext cx="1224136" cy="353943"/>
          </a:xfrm>
          <a:prstGeom prst="rect">
            <a:avLst/>
          </a:prstGeom>
          <a:noFill/>
        </p:spPr>
        <p:txBody>
          <a:bodyPr wrap="square" rtlCol="0">
            <a:spAutoFit/>
          </a:bodyPr>
          <a:lstStyle/>
          <a:p>
            <a:r>
              <a:rPr lang="de-DE" sz="1700" b="1" dirty="0">
                <a:solidFill>
                  <a:schemeClr val="bg1"/>
                </a:solidFill>
                <a:latin typeface="Nunito Light"/>
              </a:rPr>
              <a:t>4,4%</a:t>
            </a:r>
          </a:p>
        </p:txBody>
      </p:sp>
      <p:sp>
        <p:nvSpPr>
          <p:cNvPr id="2" name="Textfeld 1">
            <a:extLst>
              <a:ext uri="{FF2B5EF4-FFF2-40B4-BE49-F238E27FC236}">
                <a16:creationId xmlns:a16="http://schemas.microsoft.com/office/drawing/2014/main" id="{323DEF03-9428-42BF-BCBF-E5167A3C9D32}"/>
              </a:ext>
            </a:extLst>
          </p:cNvPr>
          <p:cNvSpPr txBox="1"/>
          <p:nvPr/>
        </p:nvSpPr>
        <p:spPr>
          <a:xfrm>
            <a:off x="680865" y="3365846"/>
            <a:ext cx="1871025" cy="615553"/>
          </a:xfrm>
          <a:prstGeom prst="rect">
            <a:avLst/>
          </a:prstGeom>
          <a:noFill/>
        </p:spPr>
        <p:txBody>
          <a:bodyPr wrap="none" rtlCol="0">
            <a:spAutoFit/>
          </a:bodyPr>
          <a:lstStyle/>
          <a:p>
            <a:r>
              <a:rPr lang="en-GB" sz="1700" b="1" dirty="0">
                <a:solidFill>
                  <a:srgbClr val="0045B4"/>
                </a:solidFill>
                <a:latin typeface="Nunito Light" panose="020B0604020202020204"/>
              </a:rPr>
              <a:t>Other countries </a:t>
            </a:r>
          </a:p>
          <a:p>
            <a:r>
              <a:rPr lang="en-GB" sz="1700" b="1" dirty="0">
                <a:solidFill>
                  <a:srgbClr val="0045B4"/>
                </a:solidFill>
                <a:latin typeface="Nunito Light" panose="020B0604020202020204"/>
              </a:rPr>
              <a:t>of origin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11455" algn="l" rtl="0">
              <a:spcBef>
                <a:spcPts val="0"/>
              </a:spcBef>
              <a:buClr>
                <a:srgbClr val="76923C"/>
              </a:buClr>
              <a:buSzPct val="100909"/>
              <a:buFont typeface="Noto Sans Symbols"/>
              <a:buNone/>
            </a:pPr>
            <a:r>
              <a:rPr lang="de-DE" i="0" u="none" strike="noStrike" cap="none" dirty="0" err="1">
                <a:solidFill>
                  <a:schemeClr val="accent3"/>
                </a:solidFill>
                <a:latin typeface="Nunito Light"/>
                <a:ea typeface="Nunito Light"/>
                <a:cs typeface="Nunito Light"/>
                <a:sym typeface="Nunito Light"/>
              </a:rPr>
              <a:t>Reasons</a:t>
            </a:r>
            <a:r>
              <a:rPr lang="de-DE" i="0" u="none" strike="noStrike" cap="none" dirty="0">
                <a:solidFill>
                  <a:schemeClr val="accent3"/>
                </a:solidFill>
                <a:latin typeface="Nunito Light"/>
                <a:ea typeface="Nunito Light"/>
                <a:cs typeface="Nunito Light"/>
                <a:sym typeface="Nunito Light"/>
              </a:rPr>
              <a:t> to </a:t>
            </a:r>
            <a:r>
              <a:rPr lang="de-DE" i="0" u="none" strike="noStrike" cap="none" dirty="0" err="1">
                <a:solidFill>
                  <a:schemeClr val="accent3"/>
                </a:solidFill>
                <a:latin typeface="Nunito Light"/>
                <a:ea typeface="Nunito Light"/>
                <a:cs typeface="Nunito Light"/>
                <a:sym typeface="Nunito Light"/>
              </a:rPr>
              <a:t>consider</a:t>
            </a:r>
            <a:r>
              <a:rPr lang="de-DE" i="0" u="none" strike="noStrike" cap="none" dirty="0">
                <a:solidFill>
                  <a:schemeClr val="accent3"/>
                </a:solidFill>
                <a:latin typeface="Nunito Light"/>
                <a:ea typeface="Nunito Light"/>
                <a:cs typeface="Nunito Light"/>
                <a:sym typeface="Nunito Light"/>
              </a:rPr>
              <a:t> multi-</a:t>
            </a:r>
            <a:r>
              <a:rPr lang="de-DE" i="0" u="none" strike="noStrike" cap="none" dirty="0" err="1">
                <a:solidFill>
                  <a:schemeClr val="accent3"/>
                </a:solidFill>
                <a:latin typeface="Nunito Light"/>
                <a:ea typeface="Nunito Light"/>
                <a:cs typeface="Nunito Light"/>
                <a:sym typeface="Nunito Light"/>
              </a:rPr>
              <a:t>collectivity</a:t>
            </a:r>
            <a:endParaRPr lang="en-GB" i="0" u="none" strike="noStrike" cap="none" dirty="0">
              <a:solidFill>
                <a:schemeClr val="accent3"/>
              </a:solidFill>
              <a:latin typeface="Nunito Light"/>
              <a:ea typeface="Nunito Light"/>
              <a:cs typeface="Nunito Light"/>
              <a:sym typeface="Nunito Light"/>
            </a:endParaRPr>
          </a:p>
        </p:txBody>
      </p:sp>
      <p:sp>
        <p:nvSpPr>
          <p:cNvPr id="463" name="Shape 463"/>
          <p:cNvSpPr txBox="1"/>
          <p:nvPr/>
        </p:nvSpPr>
        <p:spPr>
          <a:xfrm>
            <a:off x="2411760" y="2243641"/>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15,3%</a:t>
            </a:r>
          </a:p>
        </p:txBody>
      </p:sp>
      <p:sp>
        <p:nvSpPr>
          <p:cNvPr id="467" name="Shape 467"/>
          <p:cNvSpPr txBox="1"/>
          <p:nvPr/>
        </p:nvSpPr>
        <p:spPr>
          <a:xfrm>
            <a:off x="4067944" y="2337887"/>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13,3%</a:t>
            </a:r>
          </a:p>
        </p:txBody>
      </p:sp>
      <p:sp>
        <p:nvSpPr>
          <p:cNvPr id="472" name="Shape 472"/>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dirty="0">
                <a:solidFill>
                  <a:schemeClr val="dk2"/>
                </a:solidFill>
                <a:latin typeface="Nunito Light"/>
                <a:ea typeface="Nunito Light"/>
                <a:cs typeface="Nunito Light"/>
                <a:sym typeface="Nunito Light"/>
              </a:rPr>
              <a:t>MULTI-COLLECTIVITY AS A CONCEPT</a:t>
            </a:r>
          </a:p>
        </p:txBody>
      </p:sp>
      <p:sp>
        <p:nvSpPr>
          <p:cNvPr id="17" name="Shape 467">
            <a:extLst>
              <a:ext uri="{FF2B5EF4-FFF2-40B4-BE49-F238E27FC236}">
                <a16:creationId xmlns:a16="http://schemas.microsoft.com/office/drawing/2014/main" id="{CEE696F7-474C-4258-A10F-5AC496ADA297}"/>
              </a:ext>
            </a:extLst>
          </p:cNvPr>
          <p:cNvSpPr txBox="1"/>
          <p:nvPr/>
        </p:nvSpPr>
        <p:spPr>
          <a:xfrm>
            <a:off x="3541220" y="2254773"/>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dirty="0">
                <a:solidFill>
                  <a:schemeClr val="lt1"/>
                </a:solidFill>
                <a:latin typeface="Nunito Light"/>
                <a:ea typeface="Nunito Light"/>
                <a:cs typeface="Nunito Light"/>
                <a:sym typeface="Nunito Light"/>
              </a:rPr>
              <a:t>13,9%</a:t>
            </a:r>
          </a:p>
        </p:txBody>
      </p:sp>
      <p:sp>
        <p:nvSpPr>
          <p:cNvPr id="24" name="Shape 434">
            <a:extLst>
              <a:ext uri="{FF2B5EF4-FFF2-40B4-BE49-F238E27FC236}">
                <a16:creationId xmlns:a16="http://schemas.microsoft.com/office/drawing/2014/main" id="{5B4695A1-0E58-4DE3-83A2-6108991427EB}"/>
              </a:ext>
            </a:extLst>
          </p:cNvPr>
          <p:cNvSpPr txBox="1"/>
          <p:nvPr/>
        </p:nvSpPr>
        <p:spPr>
          <a:xfrm>
            <a:off x="3480232" y="5551218"/>
            <a:ext cx="1224136"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b="1" dirty="0">
                <a:solidFill>
                  <a:schemeClr val="lt1"/>
                </a:solidFill>
                <a:latin typeface="Nunito Light"/>
                <a:ea typeface="Nunito Light"/>
                <a:cs typeface="Nunito Light"/>
                <a:sym typeface="Nunito Light"/>
              </a:rPr>
              <a:t>3,8%</a:t>
            </a:r>
          </a:p>
        </p:txBody>
      </p:sp>
      <p:sp>
        <p:nvSpPr>
          <p:cNvPr id="25" name="Textfeld 24">
            <a:extLst>
              <a:ext uri="{FF2B5EF4-FFF2-40B4-BE49-F238E27FC236}">
                <a16:creationId xmlns:a16="http://schemas.microsoft.com/office/drawing/2014/main" id="{C73BF846-F8B3-4BCB-98CC-D94B3BCB4F4E}"/>
              </a:ext>
            </a:extLst>
          </p:cNvPr>
          <p:cNvSpPr txBox="1"/>
          <p:nvPr/>
        </p:nvSpPr>
        <p:spPr>
          <a:xfrm>
            <a:off x="3888433" y="2337887"/>
            <a:ext cx="1224136" cy="446276"/>
          </a:xfrm>
          <a:prstGeom prst="rect">
            <a:avLst/>
          </a:prstGeom>
          <a:noFill/>
        </p:spPr>
        <p:txBody>
          <a:bodyPr wrap="square" rtlCol="0">
            <a:spAutoFit/>
          </a:bodyPr>
          <a:lstStyle/>
          <a:p>
            <a:r>
              <a:rPr lang="de-DE" sz="2300" b="1" dirty="0">
                <a:solidFill>
                  <a:schemeClr val="bg1"/>
                </a:solidFill>
                <a:latin typeface="Nunito Light"/>
              </a:rPr>
              <a:t>13,9%</a:t>
            </a:r>
          </a:p>
        </p:txBody>
      </p:sp>
      <p:sp>
        <p:nvSpPr>
          <p:cNvPr id="26" name="Textfeld 25">
            <a:extLst>
              <a:ext uri="{FF2B5EF4-FFF2-40B4-BE49-F238E27FC236}">
                <a16:creationId xmlns:a16="http://schemas.microsoft.com/office/drawing/2014/main" id="{656095D2-E2AC-4F21-84DB-88344F4261F8}"/>
              </a:ext>
            </a:extLst>
          </p:cNvPr>
          <p:cNvSpPr txBox="1"/>
          <p:nvPr/>
        </p:nvSpPr>
        <p:spPr>
          <a:xfrm>
            <a:off x="4608513" y="3126740"/>
            <a:ext cx="1224136" cy="446276"/>
          </a:xfrm>
          <a:prstGeom prst="rect">
            <a:avLst/>
          </a:prstGeom>
          <a:noFill/>
        </p:spPr>
        <p:txBody>
          <a:bodyPr wrap="square" rtlCol="0">
            <a:spAutoFit/>
          </a:bodyPr>
          <a:lstStyle/>
          <a:p>
            <a:r>
              <a:rPr lang="de-DE" sz="2300" b="1" dirty="0">
                <a:solidFill>
                  <a:schemeClr val="bg1"/>
                </a:solidFill>
                <a:latin typeface="Nunito Light"/>
              </a:rPr>
              <a:t>12,9%</a:t>
            </a:r>
          </a:p>
        </p:txBody>
      </p:sp>
      <p:sp>
        <p:nvSpPr>
          <p:cNvPr id="27" name="Shape 466">
            <a:extLst>
              <a:ext uri="{FF2B5EF4-FFF2-40B4-BE49-F238E27FC236}">
                <a16:creationId xmlns:a16="http://schemas.microsoft.com/office/drawing/2014/main" id="{F451B8BD-C675-4F0C-A462-764F2E32AAB8}"/>
              </a:ext>
            </a:extLst>
          </p:cNvPr>
          <p:cNvSpPr txBox="1"/>
          <p:nvPr/>
        </p:nvSpPr>
        <p:spPr>
          <a:xfrm>
            <a:off x="2052178" y="3292351"/>
            <a:ext cx="1224136" cy="4924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600" b="1" dirty="0">
                <a:solidFill>
                  <a:schemeClr val="lt1"/>
                </a:solidFill>
                <a:latin typeface="Nunito Light"/>
                <a:ea typeface="Nunito Light"/>
                <a:cs typeface="Nunito Light"/>
                <a:sym typeface="Nunito Light"/>
              </a:rPr>
              <a:t>38,3%</a:t>
            </a:r>
          </a:p>
        </p:txBody>
      </p:sp>
      <p:sp>
        <p:nvSpPr>
          <p:cNvPr id="28" name="Shape 434">
            <a:extLst>
              <a:ext uri="{FF2B5EF4-FFF2-40B4-BE49-F238E27FC236}">
                <a16:creationId xmlns:a16="http://schemas.microsoft.com/office/drawing/2014/main" id="{1CEA5D5E-5657-42FD-8181-0AD42F1127A4}"/>
              </a:ext>
            </a:extLst>
          </p:cNvPr>
          <p:cNvSpPr txBox="1"/>
          <p:nvPr/>
        </p:nvSpPr>
        <p:spPr>
          <a:xfrm>
            <a:off x="4320481" y="5085184"/>
            <a:ext cx="1224136"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b="1" dirty="0">
                <a:solidFill>
                  <a:schemeClr val="lt1"/>
                </a:solidFill>
                <a:latin typeface="Nunito Light"/>
                <a:ea typeface="Nunito Light"/>
                <a:cs typeface="Nunito Light"/>
                <a:sym typeface="Nunito Light"/>
              </a:rPr>
              <a:t>4,7%</a:t>
            </a:r>
          </a:p>
        </p:txBody>
      </p:sp>
      <p:sp>
        <p:nvSpPr>
          <p:cNvPr id="29" name="Shape 434">
            <a:extLst>
              <a:ext uri="{FF2B5EF4-FFF2-40B4-BE49-F238E27FC236}">
                <a16:creationId xmlns:a16="http://schemas.microsoft.com/office/drawing/2014/main" id="{C3B9AC31-68AD-4624-860B-092A1DA33207}"/>
              </a:ext>
            </a:extLst>
          </p:cNvPr>
          <p:cNvSpPr txBox="1"/>
          <p:nvPr/>
        </p:nvSpPr>
        <p:spPr>
          <a:xfrm>
            <a:off x="3948742" y="5373216"/>
            <a:ext cx="1163827" cy="24391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b="1" dirty="0">
                <a:solidFill>
                  <a:schemeClr val="lt1"/>
                </a:solidFill>
                <a:latin typeface="Nunito Light"/>
                <a:ea typeface="Nunito Light"/>
                <a:cs typeface="Nunito Light"/>
                <a:sym typeface="Nunito Light"/>
              </a:rPr>
              <a:t>3,8%</a:t>
            </a:r>
          </a:p>
        </p:txBody>
      </p:sp>
      <p:sp>
        <p:nvSpPr>
          <p:cNvPr id="30" name="Textfeld 29">
            <a:extLst>
              <a:ext uri="{FF2B5EF4-FFF2-40B4-BE49-F238E27FC236}">
                <a16:creationId xmlns:a16="http://schemas.microsoft.com/office/drawing/2014/main" id="{1708EF37-939C-4A63-B3B8-BCD8724340D1}"/>
              </a:ext>
            </a:extLst>
          </p:cNvPr>
          <p:cNvSpPr txBox="1"/>
          <p:nvPr/>
        </p:nvSpPr>
        <p:spPr>
          <a:xfrm>
            <a:off x="4536505" y="4278868"/>
            <a:ext cx="1224136" cy="446276"/>
          </a:xfrm>
          <a:prstGeom prst="rect">
            <a:avLst/>
          </a:prstGeom>
          <a:noFill/>
        </p:spPr>
        <p:txBody>
          <a:bodyPr wrap="square" rtlCol="0">
            <a:spAutoFit/>
          </a:bodyPr>
          <a:lstStyle/>
          <a:p>
            <a:r>
              <a:rPr lang="de-DE" sz="2300" b="1" dirty="0">
                <a:solidFill>
                  <a:schemeClr val="bg1"/>
                </a:solidFill>
                <a:latin typeface="Nunito Light"/>
              </a:rPr>
              <a:t>12,8%</a:t>
            </a:r>
          </a:p>
        </p:txBody>
      </p:sp>
      <p:sp>
        <p:nvSpPr>
          <p:cNvPr id="18" name="Shape 435">
            <a:extLst>
              <a:ext uri="{FF2B5EF4-FFF2-40B4-BE49-F238E27FC236}">
                <a16:creationId xmlns:a16="http://schemas.microsoft.com/office/drawing/2014/main" id="{443A4DDA-CA2F-4282-AFAC-BB59492794DB}"/>
              </a:ext>
            </a:extLst>
          </p:cNvPr>
          <p:cNvSpPr txBox="1"/>
          <p:nvPr/>
        </p:nvSpPr>
        <p:spPr>
          <a:xfrm rot="5400000">
            <a:off x="6265951" y="3510202"/>
            <a:ext cx="4491640" cy="59588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600" dirty="0" err="1">
                <a:solidFill>
                  <a:srgbClr val="366092"/>
                </a:solidFill>
                <a:latin typeface="Nunito Light"/>
                <a:ea typeface="Nunito Light"/>
                <a:cs typeface="Nunito Light"/>
                <a:sym typeface="Nunito Light"/>
                <a:hlinkClick r:id="rId3"/>
              </a:rPr>
              <a:t>Bundesamt</a:t>
            </a:r>
            <a:r>
              <a:rPr lang="en-GB" sz="600" dirty="0">
                <a:solidFill>
                  <a:srgbClr val="366092"/>
                </a:solidFill>
                <a:latin typeface="Nunito Light"/>
                <a:ea typeface="Nunito Light"/>
                <a:cs typeface="Nunito Light"/>
                <a:sym typeface="Nunito Light"/>
                <a:hlinkClick r:id="rId3"/>
              </a:rPr>
              <a:t> für Migration und </a:t>
            </a:r>
            <a:r>
              <a:rPr lang="en-GB" sz="600" dirty="0" err="1">
                <a:solidFill>
                  <a:srgbClr val="366092"/>
                </a:solidFill>
                <a:latin typeface="Nunito Light"/>
                <a:ea typeface="Nunito Light"/>
                <a:cs typeface="Nunito Light"/>
                <a:sym typeface="Nunito Light"/>
                <a:hlinkClick r:id="rId3"/>
              </a:rPr>
              <a:t>Flüchtlinge</a:t>
            </a:r>
            <a:r>
              <a:rPr lang="en-GB" sz="600" dirty="0">
                <a:solidFill>
                  <a:srgbClr val="366092"/>
                </a:solidFill>
                <a:latin typeface="Nunito Light"/>
                <a:ea typeface="Nunito Light"/>
                <a:cs typeface="Nunito Light"/>
                <a:sym typeface="Nunito Light"/>
              </a:rPr>
              <a:t> (BAMF) 2015. </a:t>
            </a:r>
            <a:r>
              <a:rPr lang="en-GB" sz="600" dirty="0" err="1">
                <a:solidFill>
                  <a:srgbClr val="366092"/>
                </a:solidFill>
                <a:latin typeface="Nunito Light"/>
                <a:ea typeface="Nunito Light"/>
                <a:cs typeface="Nunito Light"/>
                <a:sym typeface="Nunito Light"/>
                <a:hlinkClick r:id="rId4"/>
              </a:rPr>
              <a:t>Migrationsbericht</a:t>
            </a:r>
            <a:r>
              <a:rPr lang="en-GB" sz="600" dirty="0">
                <a:solidFill>
                  <a:srgbClr val="366092"/>
                </a:solidFill>
                <a:latin typeface="Nunito Light"/>
                <a:ea typeface="Nunito Light"/>
                <a:cs typeface="Nunito Light"/>
                <a:sym typeface="Nunito Light"/>
                <a:hlinkClick r:id="rId4"/>
              </a:rPr>
              <a:t> 2015</a:t>
            </a:r>
            <a:r>
              <a:rPr lang="en-GB" sz="600" dirty="0">
                <a:solidFill>
                  <a:srgbClr val="366092"/>
                </a:solidFill>
                <a:latin typeface="Nunito Light"/>
                <a:ea typeface="Nunito Light"/>
                <a:cs typeface="Nunito Light"/>
                <a:sym typeface="Nunito Light"/>
              </a:rPr>
              <a:t>, p. 33; Data source: </a:t>
            </a:r>
            <a:r>
              <a:rPr lang="en-GB" sz="600" dirty="0" err="1">
                <a:solidFill>
                  <a:srgbClr val="366092"/>
                </a:solidFill>
                <a:latin typeface="Nunito Light"/>
                <a:ea typeface="Nunito Light"/>
                <a:cs typeface="Nunito Light"/>
                <a:sym typeface="Nunito Light"/>
              </a:rPr>
              <a:t>Statistisches</a:t>
            </a:r>
            <a:r>
              <a:rPr lang="en-GB" sz="600" dirty="0">
                <a:solidFill>
                  <a:srgbClr val="366092"/>
                </a:solidFill>
                <a:latin typeface="Nunito Light"/>
                <a:ea typeface="Nunito Light"/>
                <a:cs typeface="Nunito Light"/>
                <a:sym typeface="Nunito Light"/>
              </a:rPr>
              <a:t> </a:t>
            </a:r>
            <a:r>
              <a:rPr lang="en-GB" sz="600" dirty="0" err="1">
                <a:solidFill>
                  <a:srgbClr val="366092"/>
                </a:solidFill>
                <a:latin typeface="Nunito Light"/>
                <a:ea typeface="Nunito Light"/>
                <a:cs typeface="Nunito Light"/>
                <a:sym typeface="Nunito Light"/>
              </a:rPr>
              <a:t>Bundesamt</a:t>
            </a:r>
            <a:endParaRPr lang="en-GB" sz="600" dirty="0">
              <a:solidFill>
                <a:srgbClr val="366092"/>
              </a:solidFill>
              <a:latin typeface="Nunito Light"/>
              <a:ea typeface="Nunito Light"/>
              <a:cs typeface="Nunito Light"/>
              <a:sym typeface="Nunito Light"/>
            </a:endParaRPr>
          </a:p>
        </p:txBody>
      </p:sp>
      <p:graphicFrame>
        <p:nvGraphicFramePr>
          <p:cNvPr id="4" name="Chart 3">
            <a:extLst>
              <a:ext uri="{FF2B5EF4-FFF2-40B4-BE49-F238E27FC236}">
                <a16:creationId xmlns:a16="http://schemas.microsoft.com/office/drawing/2014/main" id="{EEC103F0-3B0A-467F-B0B1-364FF3D1EF3D}"/>
              </a:ext>
            </a:extLst>
          </p:cNvPr>
          <p:cNvGraphicFramePr/>
          <p:nvPr>
            <p:extLst>
              <p:ext uri="{D42A27DB-BD31-4B8C-83A1-F6EECF244321}">
                <p14:modId xmlns:p14="http://schemas.microsoft.com/office/powerpoint/2010/main" val="3641317676"/>
              </p:ext>
            </p:extLst>
          </p:nvPr>
        </p:nvGraphicFramePr>
        <p:xfrm>
          <a:off x="344586" y="1746977"/>
          <a:ext cx="6096000"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C0C1D79F-4E13-4D8C-852F-C20D58B8BAB8}"/>
              </a:ext>
            </a:extLst>
          </p:cNvPr>
          <p:cNvSpPr txBox="1"/>
          <p:nvPr/>
        </p:nvSpPr>
        <p:spPr>
          <a:xfrm>
            <a:off x="3542024" y="2494243"/>
            <a:ext cx="731290" cy="353943"/>
          </a:xfrm>
          <a:prstGeom prst="rect">
            <a:avLst/>
          </a:prstGeom>
          <a:noFill/>
        </p:spPr>
        <p:txBody>
          <a:bodyPr wrap="none" rtlCol="0">
            <a:spAutoFit/>
          </a:bodyPr>
          <a:lstStyle/>
          <a:p>
            <a:r>
              <a:rPr lang="en-GB" sz="1700" b="1" dirty="0">
                <a:solidFill>
                  <a:schemeClr val="bg1"/>
                </a:solidFill>
                <a:latin typeface="Nunito Light" panose="020B0604020202020204"/>
              </a:rPr>
              <a:t>13,3%</a:t>
            </a:r>
          </a:p>
        </p:txBody>
      </p:sp>
      <p:sp>
        <p:nvSpPr>
          <p:cNvPr id="22" name="TextBox 21">
            <a:extLst>
              <a:ext uri="{FF2B5EF4-FFF2-40B4-BE49-F238E27FC236}">
                <a16:creationId xmlns:a16="http://schemas.microsoft.com/office/drawing/2014/main" id="{3BF9D1F3-0E4D-40FE-89F6-BD96E57D154E}"/>
              </a:ext>
            </a:extLst>
          </p:cNvPr>
          <p:cNvSpPr txBox="1"/>
          <p:nvPr/>
        </p:nvSpPr>
        <p:spPr>
          <a:xfrm>
            <a:off x="5741332" y="4479908"/>
            <a:ext cx="692818" cy="307777"/>
          </a:xfrm>
          <a:prstGeom prst="rect">
            <a:avLst/>
          </a:prstGeom>
          <a:noFill/>
        </p:spPr>
        <p:txBody>
          <a:bodyPr wrap="none" rtlCol="0">
            <a:spAutoFit/>
          </a:bodyPr>
          <a:lstStyle/>
          <a:p>
            <a:r>
              <a:rPr lang="en-GB" b="1" dirty="0">
                <a:solidFill>
                  <a:schemeClr val="bg1"/>
                </a:solidFill>
              </a:rPr>
              <a:t>13,3%</a:t>
            </a:r>
          </a:p>
        </p:txBody>
      </p:sp>
      <p:sp>
        <p:nvSpPr>
          <p:cNvPr id="31" name="TextBox 30">
            <a:extLst>
              <a:ext uri="{FF2B5EF4-FFF2-40B4-BE49-F238E27FC236}">
                <a16:creationId xmlns:a16="http://schemas.microsoft.com/office/drawing/2014/main" id="{A236544D-A041-4988-A965-8B4225E0CDF1}"/>
              </a:ext>
            </a:extLst>
          </p:cNvPr>
          <p:cNvSpPr txBox="1"/>
          <p:nvPr/>
        </p:nvSpPr>
        <p:spPr>
          <a:xfrm>
            <a:off x="4245568" y="3185261"/>
            <a:ext cx="731290" cy="353943"/>
          </a:xfrm>
          <a:prstGeom prst="rect">
            <a:avLst/>
          </a:prstGeom>
          <a:noFill/>
        </p:spPr>
        <p:txBody>
          <a:bodyPr wrap="none" rtlCol="0">
            <a:spAutoFit/>
          </a:bodyPr>
          <a:lstStyle/>
          <a:p>
            <a:r>
              <a:rPr lang="en-GB" sz="1700" b="1" dirty="0">
                <a:solidFill>
                  <a:schemeClr val="bg1"/>
                </a:solidFill>
                <a:latin typeface="Nunito Light" panose="020B0604020202020204"/>
              </a:rPr>
              <a:t>12,7%</a:t>
            </a:r>
          </a:p>
        </p:txBody>
      </p:sp>
      <p:sp>
        <p:nvSpPr>
          <p:cNvPr id="32" name="TextBox 31">
            <a:extLst>
              <a:ext uri="{FF2B5EF4-FFF2-40B4-BE49-F238E27FC236}">
                <a16:creationId xmlns:a16="http://schemas.microsoft.com/office/drawing/2014/main" id="{215AE110-7551-475A-A8B7-7980DE8DD03E}"/>
              </a:ext>
            </a:extLst>
          </p:cNvPr>
          <p:cNvSpPr txBox="1"/>
          <p:nvPr/>
        </p:nvSpPr>
        <p:spPr>
          <a:xfrm>
            <a:off x="4558718" y="3924295"/>
            <a:ext cx="620683" cy="353943"/>
          </a:xfrm>
          <a:prstGeom prst="rect">
            <a:avLst/>
          </a:prstGeom>
          <a:noFill/>
        </p:spPr>
        <p:txBody>
          <a:bodyPr wrap="none" rtlCol="0">
            <a:spAutoFit/>
          </a:bodyPr>
          <a:lstStyle/>
          <a:p>
            <a:r>
              <a:rPr lang="en-GB" sz="1700" b="1" dirty="0">
                <a:solidFill>
                  <a:schemeClr val="bg1"/>
                </a:solidFill>
                <a:latin typeface="Nunito Light" panose="020B0604020202020204"/>
              </a:rPr>
              <a:t>4,6%</a:t>
            </a:r>
          </a:p>
        </p:txBody>
      </p:sp>
      <p:sp>
        <p:nvSpPr>
          <p:cNvPr id="34" name="TextBox 33">
            <a:extLst>
              <a:ext uri="{FF2B5EF4-FFF2-40B4-BE49-F238E27FC236}">
                <a16:creationId xmlns:a16="http://schemas.microsoft.com/office/drawing/2014/main" id="{19D15BC5-FD49-48AB-9BB1-AA2BFA175163}"/>
              </a:ext>
            </a:extLst>
          </p:cNvPr>
          <p:cNvSpPr txBox="1"/>
          <p:nvPr/>
        </p:nvSpPr>
        <p:spPr>
          <a:xfrm>
            <a:off x="4350420" y="4638617"/>
            <a:ext cx="595035" cy="338554"/>
          </a:xfrm>
          <a:prstGeom prst="rect">
            <a:avLst/>
          </a:prstGeom>
          <a:noFill/>
        </p:spPr>
        <p:txBody>
          <a:bodyPr wrap="none" rtlCol="0">
            <a:spAutoFit/>
          </a:bodyPr>
          <a:lstStyle/>
          <a:p>
            <a:r>
              <a:rPr lang="en-GB" sz="1600" b="1" dirty="0">
                <a:solidFill>
                  <a:schemeClr val="bg1"/>
                </a:solidFill>
                <a:latin typeface="Nunito Light" panose="020B0604020202020204"/>
              </a:rPr>
              <a:t>3,8%</a:t>
            </a:r>
          </a:p>
        </p:txBody>
      </p:sp>
      <p:sp>
        <p:nvSpPr>
          <p:cNvPr id="35" name="TextBox 34">
            <a:extLst>
              <a:ext uri="{FF2B5EF4-FFF2-40B4-BE49-F238E27FC236}">
                <a16:creationId xmlns:a16="http://schemas.microsoft.com/office/drawing/2014/main" id="{1A0D61F5-216D-422C-B984-3A2604D46DA4}"/>
              </a:ext>
            </a:extLst>
          </p:cNvPr>
          <p:cNvSpPr txBox="1"/>
          <p:nvPr/>
        </p:nvSpPr>
        <p:spPr>
          <a:xfrm>
            <a:off x="4502820" y="4315029"/>
            <a:ext cx="595035" cy="338554"/>
          </a:xfrm>
          <a:prstGeom prst="rect">
            <a:avLst/>
          </a:prstGeom>
          <a:noFill/>
        </p:spPr>
        <p:txBody>
          <a:bodyPr wrap="none" rtlCol="0">
            <a:spAutoFit/>
          </a:bodyPr>
          <a:lstStyle/>
          <a:p>
            <a:r>
              <a:rPr lang="en-GB" sz="1600" b="1" dirty="0">
                <a:solidFill>
                  <a:schemeClr val="bg1"/>
                </a:solidFill>
                <a:latin typeface="Nunito Light" panose="020B0604020202020204"/>
              </a:rPr>
              <a:t>3,8%</a:t>
            </a:r>
          </a:p>
        </p:txBody>
      </p:sp>
      <p:sp>
        <p:nvSpPr>
          <p:cNvPr id="36" name="TextBox 35">
            <a:extLst>
              <a:ext uri="{FF2B5EF4-FFF2-40B4-BE49-F238E27FC236}">
                <a16:creationId xmlns:a16="http://schemas.microsoft.com/office/drawing/2014/main" id="{EEAD22D2-E914-4095-BAFD-26CDB8F285C9}"/>
              </a:ext>
            </a:extLst>
          </p:cNvPr>
          <p:cNvSpPr txBox="1"/>
          <p:nvPr/>
        </p:nvSpPr>
        <p:spPr>
          <a:xfrm>
            <a:off x="2230207" y="3616754"/>
            <a:ext cx="731290" cy="353943"/>
          </a:xfrm>
          <a:prstGeom prst="rect">
            <a:avLst/>
          </a:prstGeom>
          <a:noFill/>
        </p:spPr>
        <p:txBody>
          <a:bodyPr wrap="none" rtlCol="0">
            <a:spAutoFit/>
          </a:bodyPr>
          <a:lstStyle/>
          <a:p>
            <a:r>
              <a:rPr lang="en-GB" sz="1700" b="1" dirty="0">
                <a:solidFill>
                  <a:schemeClr val="bg1"/>
                </a:solidFill>
                <a:latin typeface="Nunito Light" panose="020B0604020202020204"/>
              </a:rPr>
              <a:t>47,2%</a:t>
            </a:r>
          </a:p>
        </p:txBody>
      </p:sp>
      <p:sp>
        <p:nvSpPr>
          <p:cNvPr id="37" name="TextBox 36">
            <a:extLst>
              <a:ext uri="{FF2B5EF4-FFF2-40B4-BE49-F238E27FC236}">
                <a16:creationId xmlns:a16="http://schemas.microsoft.com/office/drawing/2014/main" id="{D15A83DB-D6F5-40EE-B15E-62BCFDD59EB6}"/>
              </a:ext>
            </a:extLst>
          </p:cNvPr>
          <p:cNvSpPr txBox="1"/>
          <p:nvPr/>
        </p:nvSpPr>
        <p:spPr>
          <a:xfrm>
            <a:off x="503548" y="3449040"/>
            <a:ext cx="1027845" cy="615553"/>
          </a:xfrm>
          <a:prstGeom prst="rect">
            <a:avLst/>
          </a:prstGeom>
          <a:noFill/>
        </p:spPr>
        <p:txBody>
          <a:bodyPr wrap="none" rtlCol="0">
            <a:spAutoFit/>
          </a:bodyPr>
          <a:lstStyle/>
          <a:p>
            <a:pPr algn="ctr"/>
            <a:r>
              <a:rPr lang="en-GB" sz="1700" b="1" dirty="0">
                <a:solidFill>
                  <a:schemeClr val="tx1"/>
                </a:solidFill>
                <a:latin typeface="Nunito Light" panose="020B0604020202020204"/>
              </a:rPr>
              <a:t>Other</a:t>
            </a:r>
          </a:p>
          <a:p>
            <a:pPr algn="ctr"/>
            <a:r>
              <a:rPr lang="en-GB" sz="1700" b="1" dirty="0">
                <a:solidFill>
                  <a:schemeClr val="tx1"/>
                </a:solidFill>
                <a:latin typeface="Nunito Light" panose="020B0604020202020204"/>
              </a:rPr>
              <a:t>countries</a:t>
            </a:r>
          </a:p>
        </p:txBody>
      </p:sp>
      <p:sp>
        <p:nvSpPr>
          <p:cNvPr id="38" name="TextBox 37">
            <a:extLst>
              <a:ext uri="{FF2B5EF4-FFF2-40B4-BE49-F238E27FC236}">
                <a16:creationId xmlns:a16="http://schemas.microsoft.com/office/drawing/2014/main" id="{CD9BA7EE-EFF8-46A8-A3DC-9AF5DB782B09}"/>
              </a:ext>
            </a:extLst>
          </p:cNvPr>
          <p:cNvSpPr txBox="1"/>
          <p:nvPr/>
        </p:nvSpPr>
        <p:spPr>
          <a:xfrm>
            <a:off x="4064217" y="1735567"/>
            <a:ext cx="811441" cy="353943"/>
          </a:xfrm>
          <a:prstGeom prst="rect">
            <a:avLst/>
          </a:prstGeom>
          <a:noFill/>
        </p:spPr>
        <p:txBody>
          <a:bodyPr wrap="none" rtlCol="0">
            <a:spAutoFit/>
          </a:bodyPr>
          <a:lstStyle/>
          <a:p>
            <a:pPr algn="ctr"/>
            <a:r>
              <a:rPr lang="en-GB" sz="1700" b="1" dirty="0">
                <a:solidFill>
                  <a:schemeClr val="tx1"/>
                </a:solidFill>
                <a:latin typeface="Nunito Light" panose="020B0604020202020204"/>
              </a:rPr>
              <a:t>Poland</a:t>
            </a:r>
          </a:p>
        </p:txBody>
      </p:sp>
      <p:sp>
        <p:nvSpPr>
          <p:cNvPr id="39" name="TextBox 38">
            <a:extLst>
              <a:ext uri="{FF2B5EF4-FFF2-40B4-BE49-F238E27FC236}">
                <a16:creationId xmlns:a16="http://schemas.microsoft.com/office/drawing/2014/main" id="{29B1211A-E193-42E8-AE21-D8ACEBC0F8B4}"/>
              </a:ext>
            </a:extLst>
          </p:cNvPr>
          <p:cNvSpPr txBox="1"/>
          <p:nvPr/>
        </p:nvSpPr>
        <p:spPr>
          <a:xfrm>
            <a:off x="5204761" y="3128052"/>
            <a:ext cx="987771" cy="353943"/>
          </a:xfrm>
          <a:prstGeom prst="rect">
            <a:avLst/>
          </a:prstGeom>
          <a:noFill/>
        </p:spPr>
        <p:txBody>
          <a:bodyPr wrap="none" rtlCol="0">
            <a:spAutoFit/>
          </a:bodyPr>
          <a:lstStyle/>
          <a:p>
            <a:pPr algn="ctr"/>
            <a:r>
              <a:rPr lang="en-GB" sz="1700" b="1" dirty="0">
                <a:solidFill>
                  <a:schemeClr val="tx1"/>
                </a:solidFill>
                <a:latin typeface="Nunito Light" panose="020B0604020202020204"/>
              </a:rPr>
              <a:t>Romania</a:t>
            </a:r>
          </a:p>
        </p:txBody>
      </p:sp>
      <p:sp>
        <p:nvSpPr>
          <p:cNvPr id="40" name="TextBox 39">
            <a:extLst>
              <a:ext uri="{FF2B5EF4-FFF2-40B4-BE49-F238E27FC236}">
                <a16:creationId xmlns:a16="http://schemas.microsoft.com/office/drawing/2014/main" id="{BACEA042-CF66-4237-B0FC-9C463C4F14C6}"/>
              </a:ext>
            </a:extLst>
          </p:cNvPr>
          <p:cNvSpPr txBox="1"/>
          <p:nvPr/>
        </p:nvSpPr>
        <p:spPr>
          <a:xfrm>
            <a:off x="5210703" y="4018781"/>
            <a:ext cx="923651" cy="353943"/>
          </a:xfrm>
          <a:prstGeom prst="rect">
            <a:avLst/>
          </a:prstGeom>
          <a:noFill/>
        </p:spPr>
        <p:txBody>
          <a:bodyPr wrap="none" rtlCol="0">
            <a:spAutoFit/>
          </a:bodyPr>
          <a:lstStyle/>
          <a:p>
            <a:pPr algn="ctr"/>
            <a:r>
              <a:rPr lang="en-GB" sz="1700" b="1" dirty="0">
                <a:solidFill>
                  <a:schemeClr val="tx1"/>
                </a:solidFill>
                <a:latin typeface="Nunito Light" panose="020B0604020202020204"/>
              </a:rPr>
              <a:t>Bulgaria</a:t>
            </a:r>
          </a:p>
        </p:txBody>
      </p:sp>
      <p:sp>
        <p:nvSpPr>
          <p:cNvPr id="41" name="TextBox 40">
            <a:extLst>
              <a:ext uri="{FF2B5EF4-FFF2-40B4-BE49-F238E27FC236}">
                <a16:creationId xmlns:a16="http://schemas.microsoft.com/office/drawing/2014/main" id="{19604307-7126-4FBB-83D4-2036B2AA08C0}"/>
              </a:ext>
            </a:extLst>
          </p:cNvPr>
          <p:cNvSpPr txBox="1"/>
          <p:nvPr/>
        </p:nvSpPr>
        <p:spPr>
          <a:xfrm>
            <a:off x="5254313" y="4522743"/>
            <a:ext cx="580608" cy="353943"/>
          </a:xfrm>
          <a:prstGeom prst="rect">
            <a:avLst/>
          </a:prstGeom>
          <a:noFill/>
        </p:spPr>
        <p:txBody>
          <a:bodyPr wrap="none" rtlCol="0">
            <a:spAutoFit/>
          </a:bodyPr>
          <a:lstStyle/>
          <a:p>
            <a:pPr algn="ctr"/>
            <a:r>
              <a:rPr lang="en-GB" sz="1700" b="1" dirty="0">
                <a:solidFill>
                  <a:schemeClr val="tx1"/>
                </a:solidFill>
                <a:latin typeface="Nunito Light" panose="020B0604020202020204"/>
              </a:rPr>
              <a:t>Italy</a:t>
            </a:r>
          </a:p>
        </p:txBody>
      </p:sp>
      <p:sp>
        <p:nvSpPr>
          <p:cNvPr id="42" name="TextBox 41">
            <a:extLst>
              <a:ext uri="{FF2B5EF4-FFF2-40B4-BE49-F238E27FC236}">
                <a16:creationId xmlns:a16="http://schemas.microsoft.com/office/drawing/2014/main" id="{5A2E20F8-CCB4-45CB-8358-8561D557D094}"/>
              </a:ext>
            </a:extLst>
          </p:cNvPr>
          <p:cNvSpPr txBox="1"/>
          <p:nvPr/>
        </p:nvSpPr>
        <p:spPr>
          <a:xfrm>
            <a:off x="4819033" y="4915024"/>
            <a:ext cx="946093" cy="353943"/>
          </a:xfrm>
          <a:prstGeom prst="rect">
            <a:avLst/>
          </a:prstGeom>
          <a:noFill/>
        </p:spPr>
        <p:txBody>
          <a:bodyPr wrap="none" rtlCol="0">
            <a:spAutoFit/>
          </a:bodyPr>
          <a:lstStyle/>
          <a:p>
            <a:pPr algn="ctr"/>
            <a:r>
              <a:rPr lang="en-GB" sz="1700" b="1" dirty="0">
                <a:solidFill>
                  <a:schemeClr val="tx1"/>
                </a:solidFill>
                <a:latin typeface="Nunito Light" panose="020B0604020202020204"/>
              </a:rPr>
              <a:t>Hungary</a:t>
            </a:r>
          </a:p>
        </p:txBody>
      </p:sp>
      <p:sp>
        <p:nvSpPr>
          <p:cNvPr id="43" name="TextBox 42">
            <a:extLst>
              <a:ext uri="{FF2B5EF4-FFF2-40B4-BE49-F238E27FC236}">
                <a16:creationId xmlns:a16="http://schemas.microsoft.com/office/drawing/2014/main" id="{D9E49BF9-9224-456E-A11E-1A5A622A54A7}"/>
              </a:ext>
            </a:extLst>
          </p:cNvPr>
          <p:cNvSpPr txBox="1"/>
          <p:nvPr/>
        </p:nvSpPr>
        <p:spPr>
          <a:xfrm>
            <a:off x="4481000" y="5252534"/>
            <a:ext cx="750526" cy="353943"/>
          </a:xfrm>
          <a:prstGeom prst="rect">
            <a:avLst/>
          </a:prstGeom>
          <a:noFill/>
        </p:spPr>
        <p:txBody>
          <a:bodyPr wrap="none" rtlCol="0">
            <a:spAutoFit/>
          </a:bodyPr>
          <a:lstStyle/>
          <a:p>
            <a:pPr algn="ctr"/>
            <a:r>
              <a:rPr lang="en-GB" sz="1700" b="1" dirty="0">
                <a:solidFill>
                  <a:schemeClr val="tx1"/>
                </a:solidFill>
                <a:latin typeface="Nunito Light" panose="020B0604020202020204"/>
              </a:rPr>
              <a:t>Serbia</a:t>
            </a:r>
          </a:p>
        </p:txBody>
      </p:sp>
      <p:sp>
        <p:nvSpPr>
          <p:cNvPr id="44" name="TextBox 43">
            <a:extLst>
              <a:ext uri="{FF2B5EF4-FFF2-40B4-BE49-F238E27FC236}">
                <a16:creationId xmlns:a16="http://schemas.microsoft.com/office/drawing/2014/main" id="{F6CDC639-81A9-451A-A9EF-2E7BBA5F452F}"/>
              </a:ext>
            </a:extLst>
          </p:cNvPr>
          <p:cNvSpPr txBox="1"/>
          <p:nvPr/>
        </p:nvSpPr>
        <p:spPr>
          <a:xfrm>
            <a:off x="4092300" y="5465987"/>
            <a:ext cx="429926" cy="353943"/>
          </a:xfrm>
          <a:prstGeom prst="rect">
            <a:avLst/>
          </a:prstGeom>
          <a:noFill/>
        </p:spPr>
        <p:txBody>
          <a:bodyPr wrap="none" rtlCol="0">
            <a:spAutoFit/>
          </a:bodyPr>
          <a:lstStyle/>
          <a:p>
            <a:pPr algn="ctr"/>
            <a:r>
              <a:rPr lang="en-GB" sz="1700" b="1" dirty="0">
                <a:solidFill>
                  <a:schemeClr val="tx1"/>
                </a:solidFill>
                <a:latin typeface="Nunito Light" panose="020B0604020202020204"/>
              </a:rPr>
              <a:t>US</a:t>
            </a:r>
          </a:p>
        </p:txBody>
      </p:sp>
      <p:sp>
        <p:nvSpPr>
          <p:cNvPr id="46" name="Shape 462"/>
          <p:cNvSpPr txBox="1">
            <a:spLocks noGrp="1"/>
          </p:cNvSpPr>
          <p:nvPr>
            <p:ph type="body" idx="1"/>
          </p:nvPr>
        </p:nvSpPr>
        <p:spPr>
          <a:xfrm>
            <a:off x="5085705" y="1600815"/>
            <a:ext cx="3391901" cy="1237893"/>
          </a:xfrm>
          <a:prstGeom prst="rect">
            <a:avLst/>
          </a:prstGeom>
          <a:noFill/>
          <a:ln>
            <a:noFill/>
          </a:ln>
        </p:spPr>
        <p:txBody>
          <a:bodyPr wrap="square" lIns="91425" tIns="45700" rIns="91425" bIns="45700" anchor="t" anchorCtr="0">
            <a:noAutofit/>
          </a:bodyPr>
          <a:lstStyle/>
          <a:p>
            <a:pPr marL="0" marR="0" lvl="0" indent="-152400" algn="r" rtl="0">
              <a:spcBef>
                <a:spcPts val="0"/>
              </a:spcBef>
              <a:spcAft>
                <a:spcPts val="0"/>
              </a:spcAft>
              <a:buClr>
                <a:srgbClr val="366092"/>
              </a:buClr>
              <a:buSzPct val="100000"/>
              <a:buFont typeface="Noto Sans Symbols"/>
              <a:buNone/>
            </a:pPr>
            <a:r>
              <a:rPr lang="en-GB" sz="2400" b="0" i="0" u="none" strike="noStrike" cap="none" dirty="0">
                <a:solidFill>
                  <a:srgbClr val="366092"/>
                </a:solidFill>
                <a:latin typeface="Nunito Light"/>
                <a:ea typeface="Nunito Light"/>
                <a:cs typeface="Nunito Light"/>
                <a:sym typeface="Nunito Light"/>
              </a:rPr>
              <a:t>Target countries of people who left Germany in 2015</a:t>
            </a:r>
          </a:p>
        </p:txBody>
      </p:sp>
    </p:spTree>
    <p:extLst>
      <p:ext uri="{BB962C8B-B14F-4D97-AF65-F5344CB8AC3E}">
        <p14:creationId xmlns:p14="http://schemas.microsoft.com/office/powerpoint/2010/main" val="368238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a:extLst>
              <a:ext uri="{FF2B5EF4-FFF2-40B4-BE49-F238E27FC236}">
                <a16:creationId xmlns:a16="http://schemas.microsoft.com/office/drawing/2014/main" id="{8856E228-FBDA-4A76-9882-283FF1ADB318}"/>
              </a:ext>
            </a:extLst>
          </p:cNvPr>
          <p:cNvSpPr>
            <a:spLocks noGrp="1"/>
          </p:cNvSpPr>
          <p:nvPr>
            <p:ph type="title"/>
          </p:nvPr>
        </p:nvSpPr>
        <p:spPr>
          <a:xfrm>
            <a:off x="395288" y="258763"/>
            <a:ext cx="7777162" cy="669925"/>
          </a:xfrm>
        </p:spPr>
        <p:txBody>
          <a:bodyPr/>
          <a:lstStyle/>
          <a:p>
            <a:r>
              <a:rPr lang="en-GB" altLang="de-DE" sz="3600">
                <a:latin typeface="Nunito Light" charset="0"/>
              </a:rPr>
              <a:t>INTRODUCTION TO EDUBOX 01</a:t>
            </a:r>
          </a:p>
        </p:txBody>
      </p:sp>
      <p:sp>
        <p:nvSpPr>
          <p:cNvPr id="3" name="Inhaltsplatzhalter 2">
            <a:extLst>
              <a:ext uri="{FF2B5EF4-FFF2-40B4-BE49-F238E27FC236}">
                <a16:creationId xmlns:a16="http://schemas.microsoft.com/office/drawing/2014/main" id="{D1944ACE-9317-47BE-9B65-BDD6A98C6562}"/>
              </a:ext>
            </a:extLst>
          </p:cNvPr>
          <p:cNvSpPr>
            <a:spLocks noGrp="1"/>
          </p:cNvSpPr>
          <p:nvPr>
            <p:ph idx="1"/>
          </p:nvPr>
        </p:nvSpPr>
        <p:spPr>
          <a:xfrm>
            <a:off x="323850" y="1557338"/>
            <a:ext cx="8352606" cy="4568825"/>
          </a:xfrm>
        </p:spPr>
        <p:txBody>
          <a:bodyPr>
            <a:noAutofit/>
          </a:bodyPr>
          <a:lstStyle/>
          <a:p>
            <a:pPr marL="0" indent="0">
              <a:buFont typeface="Wingdings" panose="05000000000000000000" pitchFamily="2" charset="2"/>
              <a:buNone/>
            </a:pPr>
            <a:r>
              <a:rPr lang="en-GB" altLang="de-DE" sz="2000" dirty="0">
                <a:solidFill>
                  <a:srgbClr val="376092"/>
                </a:solidFill>
                <a:latin typeface="Nunito Light" charset="0"/>
              </a:rPr>
              <a:t>The socio-cultural and economic features of globalisation have a strong influence on the practices of modern organisation and thus business communication and management. </a:t>
            </a:r>
          </a:p>
          <a:p>
            <a:pPr marL="0" indent="0">
              <a:buFont typeface="Wingdings" panose="05000000000000000000" pitchFamily="2" charset="2"/>
              <a:buNone/>
            </a:pPr>
            <a:r>
              <a:rPr lang="en-GB" altLang="de-DE" sz="2000" dirty="0">
                <a:solidFill>
                  <a:srgbClr val="376092"/>
                </a:solidFill>
                <a:latin typeface="Nunito Light" charset="0"/>
              </a:rPr>
              <a:t>More than ever before, managers and co-workers are networking and communicating at the intersection of diverse cultures. And yet, at the same time, cultures are undergoing rapid change, catalysed by new forms and means of communication.</a:t>
            </a:r>
          </a:p>
          <a:p>
            <a:pPr marL="0" indent="0">
              <a:buFont typeface="Wingdings" panose="05000000000000000000" pitchFamily="2" charset="2"/>
              <a:buNone/>
            </a:pPr>
            <a:r>
              <a:rPr lang="en-GB" altLang="de-DE" sz="2000" dirty="0">
                <a:solidFill>
                  <a:srgbClr val="376092"/>
                </a:solidFill>
                <a:latin typeface="Nunito Light" charset="0"/>
              </a:rPr>
              <a:t>These rapid changes have required us to review our understanding of culture as well as the tools we use to develop a common basis of understanding. Through these new tools and ways of viewing culture, we open up the possibility of not only solving issues that may arise from cross-cultural encounters but of actively developing synergies that can emerge from such interactions.</a:t>
            </a:r>
            <a:r>
              <a:rPr lang="en-GB" sz="2000" dirty="0"/>
              <a:t> </a:t>
            </a:r>
          </a:p>
          <a:p>
            <a:pPr marL="0" indent="0">
              <a:buFont typeface="Wingdings" panose="05000000000000000000" pitchFamily="2" charset="2"/>
              <a:buNone/>
            </a:pPr>
            <a:r>
              <a:rPr lang="en-GB" altLang="de-DE" sz="2000" dirty="0">
                <a:solidFill>
                  <a:srgbClr val="376092"/>
                </a:solidFill>
                <a:latin typeface="Nunito Light" charset="0"/>
              </a:rPr>
              <a:t>And that is precisely the objective of this </a:t>
            </a:r>
            <a:r>
              <a:rPr lang="en-GB" altLang="de-DE" sz="2000" dirty="0" err="1">
                <a:solidFill>
                  <a:srgbClr val="376092"/>
                </a:solidFill>
                <a:latin typeface="Nunito Light" charset="0"/>
              </a:rPr>
              <a:t>EduBox</a:t>
            </a:r>
            <a:r>
              <a:rPr lang="en-GB" altLang="de-DE" sz="2000" dirty="0">
                <a:solidFill>
                  <a:srgbClr val="376092"/>
                </a:solidFill>
                <a:latin typeface="Nunito Light" charset="0"/>
              </a:rPr>
              <a:t>.</a:t>
            </a:r>
          </a:p>
          <a:p>
            <a:pPr marL="0" indent="0">
              <a:buFont typeface="Wingdings" panose="05000000000000000000" pitchFamily="2" charset="2"/>
              <a:buNone/>
            </a:pPr>
            <a:endParaRPr lang="en-GB" altLang="de-DE" sz="2000" dirty="0">
              <a:solidFill>
                <a:srgbClr val="376092"/>
              </a:solidFill>
              <a:latin typeface="Nunito Light" charset="0"/>
            </a:endParaRPr>
          </a:p>
        </p:txBody>
      </p:sp>
    </p:spTree>
    <p:extLst>
      <p:ext uri="{BB962C8B-B14F-4D97-AF65-F5344CB8AC3E}">
        <p14:creationId xmlns:p14="http://schemas.microsoft.com/office/powerpoint/2010/main" val="4131136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Shape 478"/>
          <p:cNvPicPr preferRelativeResize="0"/>
          <p:nvPr/>
        </p:nvPicPr>
        <p:blipFill rotWithShape="1">
          <a:blip r:embed="rId3">
            <a:alphaModFix/>
          </a:blip>
          <a:srcRect/>
          <a:stretch/>
        </p:blipFill>
        <p:spPr>
          <a:xfrm>
            <a:off x="1118975" y="1925839"/>
            <a:ext cx="7425589" cy="4013785"/>
          </a:xfrm>
          <a:prstGeom prst="rect">
            <a:avLst/>
          </a:prstGeom>
          <a:noFill/>
          <a:ln>
            <a:noFill/>
          </a:ln>
        </p:spPr>
      </p:pic>
      <p:pic>
        <p:nvPicPr>
          <p:cNvPr id="479" name="Shape 479"/>
          <p:cNvPicPr preferRelativeResize="0"/>
          <p:nvPr/>
        </p:nvPicPr>
        <p:blipFill rotWithShape="1">
          <a:blip r:embed="rId4">
            <a:alphaModFix/>
          </a:blip>
          <a:srcRect/>
          <a:stretch/>
        </p:blipFill>
        <p:spPr>
          <a:xfrm>
            <a:off x="4935397" y="3039664"/>
            <a:ext cx="140047" cy="218620"/>
          </a:xfrm>
          <a:prstGeom prst="rect">
            <a:avLst/>
          </a:prstGeom>
          <a:noFill/>
          <a:ln>
            <a:noFill/>
          </a:ln>
        </p:spPr>
      </p:pic>
      <p:sp>
        <p:nvSpPr>
          <p:cNvPr id="480" name="Shape 480"/>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11455" algn="l" rtl="0">
              <a:spcBef>
                <a:spcPts val="0"/>
              </a:spcBef>
              <a:buClr>
                <a:srgbClr val="76923C"/>
              </a:buClr>
              <a:buSzPct val="100909"/>
              <a:buFont typeface="Noto Sans Symbols"/>
              <a:buNone/>
            </a:pPr>
            <a:r>
              <a:rPr lang="en-GB" sz="3330" b="0" i="0" u="none" strike="noStrike" cap="none" dirty="0">
                <a:solidFill>
                  <a:schemeClr val="accent3"/>
                </a:solidFill>
                <a:latin typeface="Nunito Light"/>
                <a:ea typeface="Nunito Light"/>
                <a:cs typeface="Nunito Light"/>
                <a:sym typeface="Nunito Light"/>
              </a:rPr>
              <a:t>Reasons </a:t>
            </a:r>
            <a:r>
              <a:rPr lang="it-IT" sz="3330" b="0" i="0" u="none" strike="noStrike" cap="none" dirty="0">
                <a:solidFill>
                  <a:schemeClr val="accent3"/>
                </a:solidFill>
                <a:latin typeface="Nunito Light"/>
                <a:ea typeface="Nunito Light"/>
                <a:cs typeface="Nunito Light"/>
                <a:sym typeface="Nunito Light"/>
              </a:rPr>
              <a:t>to </a:t>
            </a:r>
            <a:r>
              <a:rPr lang="it-IT" sz="3330" b="0" i="0" u="none" strike="noStrike" cap="none" dirty="0" err="1">
                <a:solidFill>
                  <a:srgbClr val="76923C"/>
                </a:solidFill>
                <a:latin typeface="Nunito Light"/>
                <a:ea typeface="Nunito Light"/>
                <a:cs typeface="Nunito Light"/>
                <a:sym typeface="Nunito Light"/>
              </a:rPr>
              <a:t>consider</a:t>
            </a:r>
            <a:r>
              <a:rPr lang="en-GB" sz="3330" b="0" i="0" u="none" strike="noStrike" cap="none" dirty="0">
                <a:solidFill>
                  <a:srgbClr val="76923C"/>
                </a:solidFill>
                <a:latin typeface="Nunito Light"/>
                <a:ea typeface="Nunito Light"/>
                <a:cs typeface="Nunito Light"/>
                <a:sym typeface="Nunito Light"/>
              </a:rPr>
              <a:t> multi-collectivity </a:t>
            </a:r>
          </a:p>
        </p:txBody>
      </p:sp>
      <p:sp>
        <p:nvSpPr>
          <p:cNvPr id="483" name="Shape 483"/>
          <p:cNvSpPr txBox="1">
            <a:spLocks noGrp="1"/>
          </p:cNvSpPr>
          <p:nvPr>
            <p:ph type="body" idx="1"/>
          </p:nvPr>
        </p:nvSpPr>
        <p:spPr>
          <a:xfrm>
            <a:off x="389390" y="1496482"/>
            <a:ext cx="8229600" cy="210349"/>
          </a:xfrm>
          <a:prstGeom prst="rect">
            <a:avLst/>
          </a:prstGeom>
          <a:noFill/>
          <a:ln>
            <a:noFill/>
          </a:ln>
        </p:spPr>
        <p:txBody>
          <a:bodyPr wrap="square" lIns="91425" tIns="45700" rIns="91425" bIns="45700" anchor="t" anchorCtr="0">
            <a:noAutofit/>
          </a:bodyPr>
          <a:lstStyle/>
          <a:p>
            <a:pPr marL="0" marR="0" lvl="0" indent="-152400" algn="l" rtl="0">
              <a:spcBef>
                <a:spcPts val="0"/>
              </a:spcBef>
              <a:spcAft>
                <a:spcPts val="0"/>
              </a:spcAft>
              <a:buClr>
                <a:srgbClr val="366092"/>
              </a:buClr>
              <a:buSzPct val="100000"/>
              <a:buFont typeface="Noto Sans Symbols"/>
              <a:buNone/>
            </a:pPr>
            <a:r>
              <a:rPr lang="en-GB" sz="2400" b="0" i="0" u="none" strike="noStrike" cap="none" dirty="0">
                <a:solidFill>
                  <a:srgbClr val="366092"/>
                </a:solidFill>
                <a:latin typeface="Nunito Light"/>
                <a:ea typeface="Nunito Light"/>
                <a:cs typeface="Nunito Light"/>
                <a:sym typeface="Nunito Light"/>
              </a:rPr>
              <a:t>Increasing mobility of people</a:t>
            </a: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rgbClr val="366092"/>
              </a:buClr>
              <a:buSzPct val="100000"/>
              <a:buFont typeface="Noto Sans Symbols"/>
              <a:buNone/>
            </a:pPr>
            <a:r>
              <a:rPr lang="en-GB" sz="2400" b="0" i="0" u="none" strike="noStrike" cap="none" dirty="0">
                <a:solidFill>
                  <a:srgbClr val="366092"/>
                </a:solidFill>
                <a:latin typeface="Nunito Light"/>
                <a:ea typeface="Nunito Light"/>
                <a:cs typeface="Nunito Light"/>
                <a:sym typeface="Nunito Light"/>
              </a:rPr>
              <a:t>German students abroad in 2013, by host region</a:t>
            </a:r>
            <a:endParaRPr sz="19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p:txBody>
      </p:sp>
      <p:cxnSp>
        <p:nvCxnSpPr>
          <p:cNvPr id="484" name="Shape 484"/>
          <p:cNvCxnSpPr/>
          <p:nvPr/>
        </p:nvCxnSpPr>
        <p:spPr>
          <a:xfrm flipH="1">
            <a:off x="2858258" y="3176934"/>
            <a:ext cx="1994790" cy="32278"/>
          </a:xfrm>
          <a:prstGeom prst="straightConnector1">
            <a:avLst/>
          </a:prstGeom>
          <a:noFill/>
          <a:ln w="38100" cap="flat" cmpd="sng">
            <a:solidFill>
              <a:srgbClr val="4A7DBA"/>
            </a:solidFill>
            <a:prstDash val="solid"/>
            <a:round/>
            <a:headEnd type="none" w="med" len="med"/>
            <a:tailEnd type="triangle" w="lg" len="lg"/>
          </a:ln>
        </p:spPr>
      </p:cxnSp>
      <p:sp>
        <p:nvSpPr>
          <p:cNvPr id="485" name="Shape 485"/>
          <p:cNvSpPr txBox="1"/>
          <p:nvPr/>
        </p:nvSpPr>
        <p:spPr>
          <a:xfrm>
            <a:off x="199287" y="2941294"/>
            <a:ext cx="2658971" cy="677108"/>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GB" sz="1900" b="1">
                <a:solidFill>
                  <a:srgbClr val="366092"/>
                </a:solidFill>
                <a:latin typeface="Nunito Light"/>
                <a:ea typeface="Nunito Light"/>
                <a:cs typeface="Nunito Light"/>
                <a:sym typeface="Nunito Light"/>
              </a:rPr>
              <a:t>North America</a:t>
            </a:r>
          </a:p>
          <a:p>
            <a:pPr marL="0" marR="0" lvl="0" indent="0" algn="ctr" rtl="0">
              <a:spcBef>
                <a:spcPts val="0"/>
              </a:spcBef>
              <a:buSzPct val="25000"/>
              <a:buNone/>
            </a:pPr>
            <a:r>
              <a:rPr lang="en-GB" sz="1900" b="1">
                <a:solidFill>
                  <a:srgbClr val="366092"/>
                </a:solidFill>
                <a:latin typeface="Nunito Light"/>
                <a:ea typeface="Nunito Light"/>
                <a:cs typeface="Nunito Light"/>
                <a:sym typeface="Nunito Light"/>
              </a:rPr>
              <a:t>9,0%</a:t>
            </a:r>
          </a:p>
        </p:txBody>
      </p:sp>
      <p:sp>
        <p:nvSpPr>
          <p:cNvPr id="486" name="Shape 486"/>
          <p:cNvSpPr txBox="1"/>
          <p:nvPr/>
        </p:nvSpPr>
        <p:spPr>
          <a:xfrm>
            <a:off x="4463441" y="1673810"/>
            <a:ext cx="1788105" cy="96949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GB" sz="1900" b="1">
                <a:solidFill>
                  <a:srgbClr val="366092"/>
                </a:solidFill>
                <a:latin typeface="Nunito Light"/>
                <a:ea typeface="Nunito Light"/>
                <a:cs typeface="Nunito Light"/>
                <a:sym typeface="Nunito Light"/>
              </a:rPr>
              <a:t>Western Europe</a:t>
            </a:r>
          </a:p>
          <a:p>
            <a:pPr marL="0" marR="0" lvl="0" indent="0" algn="ctr" rtl="0">
              <a:spcBef>
                <a:spcPts val="0"/>
              </a:spcBef>
              <a:buSzPct val="25000"/>
              <a:buNone/>
            </a:pPr>
            <a:r>
              <a:rPr lang="en-GB" sz="1900" b="1">
                <a:solidFill>
                  <a:srgbClr val="366092"/>
                </a:solidFill>
                <a:latin typeface="Nunito Light"/>
                <a:ea typeface="Nunito Light"/>
                <a:cs typeface="Nunito Light"/>
                <a:sym typeface="Nunito Light"/>
              </a:rPr>
              <a:t>77,7%</a:t>
            </a:r>
          </a:p>
        </p:txBody>
      </p:sp>
      <p:sp>
        <p:nvSpPr>
          <p:cNvPr id="487" name="Shape 487"/>
          <p:cNvSpPr txBox="1"/>
          <p:nvPr/>
        </p:nvSpPr>
        <p:spPr>
          <a:xfrm>
            <a:off x="4826667" y="4192370"/>
            <a:ext cx="909648" cy="677108"/>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GB" sz="1900" b="1">
                <a:solidFill>
                  <a:srgbClr val="366092"/>
                </a:solidFill>
                <a:latin typeface="Nunito Light"/>
                <a:ea typeface="Nunito Light"/>
                <a:cs typeface="Nunito Light"/>
                <a:sym typeface="Nunito Light"/>
              </a:rPr>
              <a:t>Africa</a:t>
            </a:r>
          </a:p>
          <a:p>
            <a:pPr marL="0" marR="0" lvl="0" indent="0" algn="ctr" rtl="0">
              <a:spcBef>
                <a:spcPts val="0"/>
              </a:spcBef>
              <a:buSzPct val="25000"/>
              <a:buNone/>
            </a:pPr>
            <a:r>
              <a:rPr lang="en-GB" sz="1900" b="1">
                <a:solidFill>
                  <a:srgbClr val="366092"/>
                </a:solidFill>
                <a:latin typeface="Nunito Light"/>
                <a:ea typeface="Nunito Light"/>
                <a:cs typeface="Nunito Light"/>
                <a:sym typeface="Nunito Light"/>
              </a:rPr>
              <a:t>0,7%</a:t>
            </a:r>
          </a:p>
        </p:txBody>
      </p:sp>
      <p:sp>
        <p:nvSpPr>
          <p:cNvPr id="488" name="Shape 488"/>
          <p:cNvSpPr txBox="1"/>
          <p:nvPr/>
        </p:nvSpPr>
        <p:spPr>
          <a:xfrm>
            <a:off x="6517158" y="5157192"/>
            <a:ext cx="2624386" cy="96949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GB" sz="1900" b="1">
                <a:solidFill>
                  <a:srgbClr val="366092"/>
                </a:solidFill>
                <a:latin typeface="Nunito Light"/>
                <a:ea typeface="Nunito Light"/>
                <a:cs typeface="Nunito Light"/>
                <a:sym typeface="Nunito Light"/>
              </a:rPr>
              <a:t>Australia and</a:t>
            </a:r>
            <a:br>
              <a:rPr lang="en-GB" sz="1900" b="1">
                <a:solidFill>
                  <a:srgbClr val="366092"/>
                </a:solidFill>
                <a:latin typeface="Nunito Light"/>
                <a:ea typeface="Nunito Light"/>
                <a:cs typeface="Nunito Light"/>
                <a:sym typeface="Nunito Light"/>
              </a:rPr>
            </a:br>
            <a:r>
              <a:rPr lang="en-GB" sz="1900" b="1">
                <a:solidFill>
                  <a:srgbClr val="366092"/>
                </a:solidFill>
                <a:latin typeface="Nunito Light"/>
                <a:ea typeface="Nunito Light"/>
                <a:cs typeface="Nunito Light"/>
                <a:sym typeface="Nunito Light"/>
              </a:rPr>
              <a:t>Oceania</a:t>
            </a:r>
          </a:p>
          <a:p>
            <a:pPr marL="0" marR="0" lvl="0" indent="0" algn="ctr" rtl="0">
              <a:spcBef>
                <a:spcPts val="0"/>
              </a:spcBef>
              <a:buSzPct val="25000"/>
              <a:buNone/>
            </a:pPr>
            <a:r>
              <a:rPr lang="en-GB" sz="1900" b="1">
                <a:solidFill>
                  <a:srgbClr val="366092"/>
                </a:solidFill>
                <a:latin typeface="Nunito Light"/>
                <a:ea typeface="Nunito Light"/>
                <a:cs typeface="Nunito Light"/>
                <a:sym typeface="Nunito Light"/>
              </a:rPr>
              <a:t>1,8%</a:t>
            </a:r>
          </a:p>
        </p:txBody>
      </p:sp>
      <p:sp>
        <p:nvSpPr>
          <p:cNvPr id="489" name="Shape 489"/>
          <p:cNvSpPr txBox="1"/>
          <p:nvPr/>
        </p:nvSpPr>
        <p:spPr>
          <a:xfrm>
            <a:off x="6519575" y="3187719"/>
            <a:ext cx="909648" cy="677108"/>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GB" sz="1900" b="1">
                <a:solidFill>
                  <a:srgbClr val="366092"/>
                </a:solidFill>
                <a:latin typeface="Nunito Light"/>
                <a:ea typeface="Nunito Light"/>
                <a:cs typeface="Nunito Light"/>
                <a:sym typeface="Nunito Light"/>
              </a:rPr>
              <a:t>Asia</a:t>
            </a:r>
          </a:p>
          <a:p>
            <a:pPr marL="0" marR="0" lvl="0" indent="0" algn="ctr" rtl="0">
              <a:spcBef>
                <a:spcPts val="0"/>
              </a:spcBef>
              <a:buSzPct val="25000"/>
              <a:buNone/>
            </a:pPr>
            <a:r>
              <a:rPr lang="en-GB" sz="1900" b="1">
                <a:solidFill>
                  <a:srgbClr val="366092"/>
                </a:solidFill>
                <a:latin typeface="Nunito Light"/>
                <a:ea typeface="Nunito Light"/>
                <a:cs typeface="Nunito Light"/>
                <a:sym typeface="Nunito Light"/>
              </a:rPr>
              <a:t>5,4%</a:t>
            </a:r>
          </a:p>
        </p:txBody>
      </p:sp>
      <p:sp>
        <p:nvSpPr>
          <p:cNvPr id="490" name="Shape 490"/>
          <p:cNvSpPr txBox="1"/>
          <p:nvPr/>
        </p:nvSpPr>
        <p:spPr>
          <a:xfrm>
            <a:off x="5223431" y="2539623"/>
            <a:ext cx="1788105" cy="677108"/>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GB" sz="1900" b="1">
                <a:solidFill>
                  <a:srgbClr val="366092"/>
                </a:solidFill>
                <a:latin typeface="Nunito Light"/>
                <a:ea typeface="Nunito Light"/>
                <a:cs typeface="Nunito Light"/>
                <a:sym typeface="Nunito Light"/>
              </a:rPr>
              <a:t>Eastern Europe</a:t>
            </a:r>
          </a:p>
          <a:p>
            <a:pPr marL="0" marR="0" lvl="0" indent="0" algn="ctr" rtl="0">
              <a:spcBef>
                <a:spcPts val="0"/>
              </a:spcBef>
              <a:buSzPct val="25000"/>
              <a:buNone/>
            </a:pPr>
            <a:r>
              <a:rPr lang="en-GB" sz="1900" b="1">
                <a:solidFill>
                  <a:srgbClr val="366092"/>
                </a:solidFill>
                <a:latin typeface="Nunito Light"/>
                <a:ea typeface="Nunito Light"/>
                <a:cs typeface="Nunito Light"/>
                <a:sym typeface="Nunito Light"/>
              </a:rPr>
              <a:t>5,2%</a:t>
            </a:r>
          </a:p>
        </p:txBody>
      </p:sp>
      <p:sp>
        <p:nvSpPr>
          <p:cNvPr id="491" name="Shape 491"/>
          <p:cNvSpPr txBox="1"/>
          <p:nvPr/>
        </p:nvSpPr>
        <p:spPr>
          <a:xfrm>
            <a:off x="1160003" y="4618500"/>
            <a:ext cx="2475893" cy="96949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GB" sz="1900" b="1">
                <a:solidFill>
                  <a:srgbClr val="366092"/>
                </a:solidFill>
                <a:latin typeface="Nunito Light"/>
                <a:ea typeface="Nunito Light"/>
                <a:cs typeface="Nunito Light"/>
                <a:sym typeface="Nunito Light"/>
              </a:rPr>
              <a:t>South and Central</a:t>
            </a:r>
          </a:p>
          <a:p>
            <a:pPr marL="0" marR="0" lvl="0" indent="0" algn="ctr" rtl="0">
              <a:spcBef>
                <a:spcPts val="0"/>
              </a:spcBef>
              <a:buSzPct val="25000"/>
              <a:buNone/>
            </a:pPr>
            <a:r>
              <a:rPr lang="en-GB" sz="1900" b="1">
                <a:solidFill>
                  <a:srgbClr val="366092"/>
                </a:solidFill>
                <a:latin typeface="Nunito Light"/>
                <a:ea typeface="Nunito Light"/>
                <a:cs typeface="Nunito Light"/>
                <a:sym typeface="Nunito Light"/>
              </a:rPr>
              <a:t>America</a:t>
            </a:r>
          </a:p>
          <a:p>
            <a:pPr marL="0" marR="0" lvl="0" indent="0" algn="ctr" rtl="0">
              <a:spcBef>
                <a:spcPts val="0"/>
              </a:spcBef>
              <a:buSzPct val="25000"/>
              <a:buNone/>
            </a:pPr>
            <a:r>
              <a:rPr lang="en-GB" sz="1900" b="1">
                <a:solidFill>
                  <a:srgbClr val="366092"/>
                </a:solidFill>
                <a:latin typeface="Nunito Light"/>
                <a:ea typeface="Nunito Light"/>
                <a:cs typeface="Nunito Light"/>
                <a:sym typeface="Nunito Light"/>
              </a:rPr>
              <a:t>0,3%</a:t>
            </a:r>
          </a:p>
        </p:txBody>
      </p:sp>
      <p:sp>
        <p:nvSpPr>
          <p:cNvPr id="492" name="Shape 492"/>
          <p:cNvSpPr/>
          <p:nvPr/>
        </p:nvSpPr>
        <p:spPr>
          <a:xfrm>
            <a:off x="2434411" y="3021531"/>
            <a:ext cx="359734" cy="392283"/>
          </a:xfrm>
          <a:prstGeom prst="ellipse">
            <a:avLst/>
          </a:prstGeom>
          <a:solidFill>
            <a:schemeClr val="accent1"/>
          </a:solidFill>
          <a:ln w="25400" cap="rnd"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3" name="Shape 493"/>
          <p:cNvSpPr/>
          <p:nvPr/>
        </p:nvSpPr>
        <p:spPr>
          <a:xfrm>
            <a:off x="3421907" y="4725144"/>
            <a:ext cx="69973" cy="52474"/>
          </a:xfrm>
          <a:prstGeom prst="ellipse">
            <a:avLst/>
          </a:prstGeom>
          <a:solidFill>
            <a:schemeClr val="accent1"/>
          </a:solidFill>
          <a:ln w="25400" cap="rnd"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4" name="Shape 494"/>
          <p:cNvSpPr/>
          <p:nvPr/>
        </p:nvSpPr>
        <p:spPr>
          <a:xfrm>
            <a:off x="5004898" y="4140126"/>
            <a:ext cx="114348" cy="107536"/>
          </a:xfrm>
          <a:prstGeom prst="ellipse">
            <a:avLst/>
          </a:prstGeom>
          <a:solidFill>
            <a:schemeClr val="accent1"/>
          </a:solidFill>
          <a:ln w="25400" cap="rnd"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5" name="Shape 495"/>
          <p:cNvSpPr/>
          <p:nvPr/>
        </p:nvSpPr>
        <p:spPr>
          <a:xfrm>
            <a:off x="7383671" y="5130194"/>
            <a:ext cx="139946" cy="139007"/>
          </a:xfrm>
          <a:prstGeom prst="ellipse">
            <a:avLst/>
          </a:prstGeom>
          <a:solidFill>
            <a:schemeClr val="accent1"/>
          </a:solidFill>
          <a:ln w="25400" cap="rnd"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6" name="Shape 496"/>
          <p:cNvSpPr/>
          <p:nvPr/>
        </p:nvSpPr>
        <p:spPr>
          <a:xfrm>
            <a:off x="6424996" y="3427951"/>
            <a:ext cx="261375" cy="234669"/>
          </a:xfrm>
          <a:prstGeom prst="ellipse">
            <a:avLst/>
          </a:prstGeom>
          <a:solidFill>
            <a:schemeClr val="accent1"/>
          </a:solidFill>
          <a:ln w="25400" cap="rnd"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7" name="Shape 497"/>
          <p:cNvSpPr/>
          <p:nvPr/>
        </p:nvSpPr>
        <p:spPr>
          <a:xfrm>
            <a:off x="5583471" y="2949770"/>
            <a:ext cx="261375" cy="234669"/>
          </a:xfrm>
          <a:prstGeom prst="ellipse">
            <a:avLst/>
          </a:prstGeom>
          <a:solidFill>
            <a:schemeClr val="accent1"/>
          </a:solidFill>
          <a:ln w="25400" cap="rnd"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8" name="Shape 498"/>
          <p:cNvSpPr/>
          <p:nvPr/>
        </p:nvSpPr>
        <p:spPr>
          <a:xfrm>
            <a:off x="3950797" y="1997839"/>
            <a:ext cx="921923" cy="819103"/>
          </a:xfrm>
          <a:prstGeom prst="ellipse">
            <a:avLst/>
          </a:prstGeom>
          <a:solidFill>
            <a:schemeClr val="accent1"/>
          </a:solidFill>
          <a:ln w="25400" cap="rnd" cmpd="sng">
            <a:solidFill>
              <a:srgbClr val="395E89"/>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499" name="Shape 499"/>
          <p:cNvCxnSpPr/>
          <p:nvPr/>
        </p:nvCxnSpPr>
        <p:spPr>
          <a:xfrm>
            <a:off x="5007465" y="3318409"/>
            <a:ext cx="28298" cy="707896"/>
          </a:xfrm>
          <a:prstGeom prst="straightConnector1">
            <a:avLst/>
          </a:prstGeom>
          <a:noFill/>
          <a:ln w="38100" cap="flat" cmpd="sng">
            <a:solidFill>
              <a:srgbClr val="4A7DBA"/>
            </a:solidFill>
            <a:prstDash val="solid"/>
            <a:round/>
            <a:headEnd type="none" w="med" len="med"/>
            <a:tailEnd type="triangle" w="lg" len="lg"/>
          </a:ln>
        </p:spPr>
      </p:cxnSp>
      <p:cxnSp>
        <p:nvCxnSpPr>
          <p:cNvPr id="500" name="Shape 500"/>
          <p:cNvCxnSpPr/>
          <p:nvPr/>
        </p:nvCxnSpPr>
        <p:spPr>
          <a:xfrm flipH="1">
            <a:off x="3548893" y="3297197"/>
            <a:ext cx="1314499" cy="1321303"/>
          </a:xfrm>
          <a:prstGeom prst="straightConnector1">
            <a:avLst/>
          </a:prstGeom>
          <a:noFill/>
          <a:ln w="38100" cap="flat" cmpd="sng">
            <a:solidFill>
              <a:srgbClr val="4A7DBA"/>
            </a:solidFill>
            <a:prstDash val="solid"/>
            <a:round/>
            <a:headEnd type="none" w="med" len="med"/>
            <a:tailEnd type="triangle" w="lg" len="lg"/>
          </a:ln>
        </p:spPr>
      </p:cxnSp>
      <p:cxnSp>
        <p:nvCxnSpPr>
          <p:cNvPr id="501" name="Shape 501"/>
          <p:cNvCxnSpPr/>
          <p:nvPr/>
        </p:nvCxnSpPr>
        <p:spPr>
          <a:xfrm rot="10800000" flipH="1">
            <a:off x="5143416" y="3074462"/>
            <a:ext cx="408698" cy="46250"/>
          </a:xfrm>
          <a:prstGeom prst="straightConnector1">
            <a:avLst/>
          </a:prstGeom>
          <a:noFill/>
          <a:ln w="38100" cap="flat" cmpd="sng">
            <a:solidFill>
              <a:srgbClr val="4A7DBA"/>
            </a:solidFill>
            <a:prstDash val="solid"/>
            <a:round/>
            <a:headEnd type="none" w="med" len="med"/>
            <a:tailEnd type="triangle" w="lg" len="lg"/>
          </a:ln>
        </p:spPr>
      </p:cxnSp>
      <p:cxnSp>
        <p:nvCxnSpPr>
          <p:cNvPr id="502" name="Shape 502"/>
          <p:cNvCxnSpPr/>
          <p:nvPr/>
        </p:nvCxnSpPr>
        <p:spPr>
          <a:xfrm>
            <a:off x="5131165" y="3242109"/>
            <a:ext cx="1203554" cy="281116"/>
          </a:xfrm>
          <a:prstGeom prst="straightConnector1">
            <a:avLst/>
          </a:prstGeom>
          <a:noFill/>
          <a:ln w="38100" cap="flat" cmpd="sng">
            <a:solidFill>
              <a:srgbClr val="4A7DBA"/>
            </a:solidFill>
            <a:prstDash val="solid"/>
            <a:round/>
            <a:headEnd type="none" w="med" len="med"/>
            <a:tailEnd type="triangle" w="lg" len="lg"/>
          </a:ln>
        </p:spPr>
      </p:cxnSp>
      <p:cxnSp>
        <p:nvCxnSpPr>
          <p:cNvPr id="503" name="Shape 503"/>
          <p:cNvCxnSpPr/>
          <p:nvPr/>
        </p:nvCxnSpPr>
        <p:spPr>
          <a:xfrm>
            <a:off x="5115418" y="3318409"/>
            <a:ext cx="2128504" cy="1748766"/>
          </a:xfrm>
          <a:prstGeom prst="straightConnector1">
            <a:avLst/>
          </a:prstGeom>
          <a:noFill/>
          <a:ln w="38100" cap="flat" cmpd="sng">
            <a:solidFill>
              <a:srgbClr val="4A7DBA"/>
            </a:solidFill>
            <a:prstDash val="solid"/>
            <a:round/>
            <a:headEnd type="none" w="med" len="med"/>
            <a:tailEnd type="triangle" w="lg" len="lg"/>
          </a:ln>
        </p:spPr>
      </p:cxnSp>
      <p:cxnSp>
        <p:nvCxnSpPr>
          <p:cNvPr id="504" name="Shape 504"/>
          <p:cNvCxnSpPr/>
          <p:nvPr/>
        </p:nvCxnSpPr>
        <p:spPr>
          <a:xfrm rot="10800000">
            <a:off x="4716016" y="2816174"/>
            <a:ext cx="197692" cy="252786"/>
          </a:xfrm>
          <a:prstGeom prst="straightConnector1">
            <a:avLst/>
          </a:prstGeom>
          <a:noFill/>
          <a:ln w="38100" cap="flat" cmpd="sng">
            <a:solidFill>
              <a:srgbClr val="4A7DBA"/>
            </a:solidFill>
            <a:prstDash val="solid"/>
            <a:round/>
            <a:headEnd type="none" w="med" len="med"/>
            <a:tailEnd type="triangle" w="lg" len="lg"/>
          </a:ln>
        </p:spPr>
      </p:cxnSp>
      <p:sp>
        <p:nvSpPr>
          <p:cNvPr id="505" name="Shape 505"/>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
        <p:nvSpPr>
          <p:cNvPr id="31" name="Shape 482"/>
          <p:cNvSpPr txBox="1"/>
          <p:nvPr/>
        </p:nvSpPr>
        <p:spPr>
          <a:xfrm rot="5400000">
            <a:off x="6399117" y="3734729"/>
            <a:ext cx="4790441" cy="27699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600" dirty="0" err="1">
                <a:solidFill>
                  <a:schemeClr val="bg2">
                    <a:lumMod val="75000"/>
                  </a:schemeClr>
                </a:solidFill>
                <a:latin typeface="Nunito Light"/>
                <a:ea typeface="Nunito Light"/>
                <a:cs typeface="Nunito Light"/>
                <a:sym typeface="Nunito Light"/>
              </a:rPr>
              <a:t>Deutscher</a:t>
            </a:r>
            <a:r>
              <a:rPr lang="en-GB" sz="600" dirty="0">
                <a:solidFill>
                  <a:schemeClr val="bg2">
                    <a:lumMod val="75000"/>
                  </a:schemeClr>
                </a:solidFill>
                <a:latin typeface="Nunito Light"/>
                <a:ea typeface="Nunito Light"/>
                <a:cs typeface="Nunito Light"/>
                <a:sym typeface="Nunito Light"/>
              </a:rPr>
              <a:t> </a:t>
            </a:r>
            <a:r>
              <a:rPr lang="en-GB" sz="600" dirty="0" err="1">
                <a:solidFill>
                  <a:schemeClr val="bg2">
                    <a:lumMod val="75000"/>
                  </a:schemeClr>
                </a:solidFill>
                <a:latin typeface="Nunito Light"/>
                <a:ea typeface="Nunito Light"/>
                <a:cs typeface="Nunito Light"/>
                <a:sym typeface="Nunito Light"/>
              </a:rPr>
              <a:t>Akademischer</a:t>
            </a:r>
            <a:r>
              <a:rPr lang="en-GB" sz="600" dirty="0">
                <a:solidFill>
                  <a:schemeClr val="bg2">
                    <a:lumMod val="75000"/>
                  </a:schemeClr>
                </a:solidFill>
                <a:latin typeface="Nunito Light"/>
                <a:ea typeface="Nunito Light"/>
                <a:cs typeface="Nunito Light"/>
                <a:sym typeface="Nunito Light"/>
              </a:rPr>
              <a:t> </a:t>
            </a:r>
            <a:r>
              <a:rPr lang="en-GB" sz="600" dirty="0" err="1">
                <a:solidFill>
                  <a:schemeClr val="bg2">
                    <a:lumMod val="75000"/>
                  </a:schemeClr>
                </a:solidFill>
                <a:latin typeface="Nunito Light"/>
                <a:ea typeface="Nunito Light"/>
                <a:cs typeface="Nunito Light"/>
                <a:sym typeface="Nunito Light"/>
              </a:rPr>
              <a:t>Austauschdienst</a:t>
            </a:r>
            <a:r>
              <a:rPr lang="en-GB" sz="600" dirty="0">
                <a:solidFill>
                  <a:schemeClr val="bg2">
                    <a:lumMod val="75000"/>
                  </a:schemeClr>
                </a:solidFill>
                <a:latin typeface="Nunito Light"/>
                <a:ea typeface="Nunito Light"/>
                <a:cs typeface="Nunito Light"/>
                <a:sym typeface="Nunito Light"/>
              </a:rPr>
              <a:t> (DAAD) 2016. </a:t>
            </a:r>
            <a:r>
              <a:rPr lang="en-GB" sz="600" dirty="0" err="1">
                <a:solidFill>
                  <a:schemeClr val="bg2">
                    <a:lumMod val="75000"/>
                  </a:schemeClr>
                </a:solidFill>
                <a:latin typeface="Nunito Light"/>
                <a:ea typeface="Nunito Light"/>
                <a:cs typeface="Nunito Light"/>
                <a:sym typeface="Nunito Light"/>
                <a:hlinkClick r:id="rId5"/>
              </a:rPr>
              <a:t>Wissenschaft</a:t>
            </a:r>
            <a:r>
              <a:rPr lang="en-GB" sz="600" dirty="0">
                <a:solidFill>
                  <a:schemeClr val="bg2">
                    <a:lumMod val="75000"/>
                  </a:schemeClr>
                </a:solidFill>
                <a:latin typeface="Nunito Light"/>
                <a:ea typeface="Nunito Light"/>
                <a:cs typeface="Nunito Light"/>
                <a:sym typeface="Nunito Light"/>
                <a:hlinkClick r:id="rId5"/>
              </a:rPr>
              <a:t> </a:t>
            </a:r>
            <a:r>
              <a:rPr lang="en-GB" sz="600" dirty="0" err="1">
                <a:solidFill>
                  <a:schemeClr val="bg2">
                    <a:lumMod val="75000"/>
                  </a:schemeClr>
                </a:solidFill>
                <a:latin typeface="Nunito Light"/>
                <a:ea typeface="Nunito Light"/>
                <a:cs typeface="Nunito Light"/>
                <a:sym typeface="Nunito Light"/>
                <a:hlinkClick r:id="rId5"/>
              </a:rPr>
              <a:t>weltoffen</a:t>
            </a:r>
            <a:r>
              <a:rPr lang="en-GB" sz="600" dirty="0">
                <a:solidFill>
                  <a:schemeClr val="bg2">
                    <a:lumMod val="75000"/>
                  </a:schemeClr>
                </a:solidFill>
                <a:latin typeface="Nunito Light"/>
                <a:ea typeface="Nunito Light"/>
                <a:cs typeface="Nunito Light"/>
                <a:sym typeface="Nunito Light"/>
                <a:hlinkClick r:id="rId5"/>
              </a:rPr>
              <a:t>: </a:t>
            </a:r>
            <a:r>
              <a:rPr lang="en-GB" sz="600" dirty="0" err="1">
                <a:solidFill>
                  <a:schemeClr val="bg2">
                    <a:lumMod val="75000"/>
                  </a:schemeClr>
                </a:solidFill>
                <a:latin typeface="Nunito Light"/>
                <a:ea typeface="Nunito Light"/>
                <a:cs typeface="Nunito Light"/>
                <a:sym typeface="Nunito Light"/>
                <a:hlinkClick r:id="rId5"/>
              </a:rPr>
              <a:t>Daten</a:t>
            </a:r>
            <a:r>
              <a:rPr lang="en-GB" sz="600" dirty="0">
                <a:solidFill>
                  <a:schemeClr val="bg2">
                    <a:lumMod val="75000"/>
                  </a:schemeClr>
                </a:solidFill>
                <a:latin typeface="Nunito Light"/>
                <a:ea typeface="Nunito Light"/>
                <a:cs typeface="Nunito Light"/>
                <a:sym typeface="Nunito Light"/>
                <a:hlinkClick r:id="rId5"/>
              </a:rPr>
              <a:t> und </a:t>
            </a:r>
            <a:r>
              <a:rPr lang="en-GB" sz="600" dirty="0" err="1">
                <a:solidFill>
                  <a:schemeClr val="bg2">
                    <a:lumMod val="75000"/>
                  </a:schemeClr>
                </a:solidFill>
                <a:latin typeface="Nunito Light"/>
                <a:ea typeface="Nunito Light"/>
                <a:cs typeface="Nunito Light"/>
                <a:sym typeface="Nunito Light"/>
                <a:hlinkClick r:id="rId5"/>
              </a:rPr>
              <a:t>Fakten</a:t>
            </a:r>
            <a:r>
              <a:rPr lang="en-GB" sz="600" dirty="0">
                <a:solidFill>
                  <a:schemeClr val="bg2">
                    <a:lumMod val="75000"/>
                  </a:schemeClr>
                </a:solidFill>
                <a:latin typeface="Nunito Light"/>
                <a:ea typeface="Nunito Light"/>
                <a:cs typeface="Nunito Light"/>
                <a:sym typeface="Nunito Light"/>
                <a:hlinkClick r:id="rId5"/>
              </a:rPr>
              <a:t> </a:t>
            </a:r>
            <a:r>
              <a:rPr lang="en-GB" sz="600" dirty="0" err="1">
                <a:solidFill>
                  <a:schemeClr val="bg2">
                    <a:lumMod val="75000"/>
                  </a:schemeClr>
                </a:solidFill>
                <a:latin typeface="Nunito Light"/>
                <a:ea typeface="Nunito Light"/>
                <a:cs typeface="Nunito Light"/>
                <a:sym typeface="Nunito Light"/>
                <a:hlinkClick r:id="rId5"/>
              </a:rPr>
              <a:t>zur</a:t>
            </a:r>
            <a:r>
              <a:rPr lang="en-GB" sz="600" dirty="0">
                <a:solidFill>
                  <a:schemeClr val="bg2">
                    <a:lumMod val="75000"/>
                  </a:schemeClr>
                </a:solidFill>
                <a:latin typeface="Nunito Light"/>
                <a:ea typeface="Nunito Light"/>
                <a:cs typeface="Nunito Light"/>
                <a:sym typeface="Nunito Light"/>
                <a:hlinkClick r:id="rId5"/>
              </a:rPr>
              <a:t> </a:t>
            </a:r>
            <a:r>
              <a:rPr lang="en-GB" sz="600" dirty="0" err="1">
                <a:solidFill>
                  <a:schemeClr val="bg2">
                    <a:lumMod val="75000"/>
                  </a:schemeClr>
                </a:solidFill>
                <a:latin typeface="Nunito Light"/>
                <a:ea typeface="Nunito Light"/>
                <a:cs typeface="Nunito Light"/>
                <a:sym typeface="Nunito Light"/>
                <a:hlinkClick r:id="rId5"/>
              </a:rPr>
              <a:t>Internationalität</a:t>
            </a:r>
            <a:r>
              <a:rPr lang="en-GB" sz="600" dirty="0">
                <a:solidFill>
                  <a:schemeClr val="bg2">
                    <a:lumMod val="75000"/>
                  </a:schemeClr>
                </a:solidFill>
                <a:latin typeface="Nunito Light"/>
                <a:ea typeface="Nunito Light"/>
                <a:cs typeface="Nunito Light"/>
                <a:sym typeface="Nunito Light"/>
                <a:hlinkClick r:id="rId5"/>
              </a:rPr>
              <a:t> von </a:t>
            </a:r>
            <a:r>
              <a:rPr lang="en-GB" sz="600" dirty="0" err="1">
                <a:solidFill>
                  <a:schemeClr val="bg2">
                    <a:lumMod val="75000"/>
                  </a:schemeClr>
                </a:solidFill>
                <a:latin typeface="Nunito Light"/>
                <a:ea typeface="Nunito Light"/>
                <a:cs typeface="Nunito Light"/>
                <a:sym typeface="Nunito Light"/>
                <a:hlinkClick r:id="rId5"/>
              </a:rPr>
              <a:t>Studium</a:t>
            </a:r>
            <a:r>
              <a:rPr lang="en-GB" sz="600" dirty="0">
                <a:solidFill>
                  <a:schemeClr val="bg2">
                    <a:lumMod val="75000"/>
                  </a:schemeClr>
                </a:solidFill>
                <a:latin typeface="Nunito Light"/>
                <a:ea typeface="Nunito Light"/>
                <a:cs typeface="Nunito Light"/>
                <a:sym typeface="Nunito Light"/>
                <a:hlinkClick r:id="rId5"/>
              </a:rPr>
              <a:t> und </a:t>
            </a:r>
            <a:r>
              <a:rPr lang="en-GB" sz="600" dirty="0" err="1">
                <a:solidFill>
                  <a:schemeClr val="bg2">
                    <a:lumMod val="75000"/>
                  </a:schemeClr>
                </a:solidFill>
                <a:latin typeface="Nunito Light"/>
                <a:ea typeface="Nunito Light"/>
                <a:cs typeface="Nunito Light"/>
                <a:sym typeface="Nunito Light"/>
                <a:hlinkClick r:id="rId5"/>
              </a:rPr>
              <a:t>Forschung</a:t>
            </a:r>
            <a:r>
              <a:rPr lang="en-GB" sz="600" dirty="0">
                <a:solidFill>
                  <a:schemeClr val="bg2">
                    <a:lumMod val="75000"/>
                  </a:schemeClr>
                </a:solidFill>
                <a:latin typeface="Nunito Light"/>
                <a:ea typeface="Nunito Light"/>
                <a:cs typeface="Nunito Light"/>
                <a:sym typeface="Nunito Light"/>
                <a:hlinkClick r:id="rId5"/>
              </a:rPr>
              <a:t> in Deutschland</a:t>
            </a:r>
            <a:r>
              <a:rPr lang="en-GB" sz="600" dirty="0">
                <a:solidFill>
                  <a:schemeClr val="bg2">
                    <a:lumMod val="75000"/>
                  </a:schemeClr>
                </a:solidFill>
                <a:latin typeface="Nunito Light"/>
                <a:ea typeface="Nunito Light"/>
                <a:cs typeface="Nunito Light"/>
                <a:sym typeface="Nunito Light"/>
              </a:rPr>
              <a:t>, p.38 (13.8.2018), Picture: </a:t>
            </a:r>
            <a:r>
              <a:rPr lang="en-GB" sz="600" dirty="0">
                <a:solidFill>
                  <a:schemeClr val="bg2">
                    <a:lumMod val="75000"/>
                  </a:schemeClr>
                </a:solidFill>
                <a:latin typeface="Nunito Light"/>
                <a:ea typeface="Nunito Light"/>
                <a:cs typeface="Nunito Light"/>
                <a:sym typeface="Nunito Light"/>
                <a:hlinkClick r:id="rId6"/>
              </a:rPr>
              <a:t>Pixabay</a:t>
            </a:r>
            <a:endParaRPr lang="en-GB" sz="600" dirty="0">
              <a:solidFill>
                <a:schemeClr val="bg2">
                  <a:lumMod val="75000"/>
                </a:schemeClr>
              </a:solidFill>
              <a:latin typeface="Nunito Light"/>
              <a:ea typeface="Nunito Light"/>
              <a:cs typeface="Nunito Light"/>
              <a:sym typeface="Nuni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11455" algn="l" rtl="0">
              <a:spcBef>
                <a:spcPts val="0"/>
              </a:spcBef>
              <a:buClr>
                <a:srgbClr val="76923C"/>
              </a:buClr>
              <a:buSzPct val="100909"/>
              <a:buFont typeface="Noto Sans Symbols"/>
              <a:buNone/>
            </a:pPr>
            <a:r>
              <a:rPr lang="en-GB" sz="3330" b="0" i="0" u="none" strike="noStrike" cap="none" dirty="0">
                <a:solidFill>
                  <a:srgbClr val="76923C"/>
                </a:solidFill>
                <a:latin typeface="Nunito Light"/>
                <a:ea typeface="Nunito Light"/>
                <a:cs typeface="Nunito Light"/>
                <a:sym typeface="Nunito Light"/>
              </a:rPr>
              <a:t>Reasons </a:t>
            </a:r>
            <a:r>
              <a:rPr lang="en-GB" sz="3330" dirty="0">
                <a:latin typeface="Nunito Light"/>
                <a:ea typeface="Nunito Light"/>
                <a:cs typeface="Nunito Light"/>
                <a:sym typeface="Nunito Light"/>
              </a:rPr>
              <a:t>to</a:t>
            </a:r>
            <a:r>
              <a:rPr lang="en-GB" sz="3330" b="0" i="0" u="none" strike="noStrike" cap="none" dirty="0">
                <a:solidFill>
                  <a:srgbClr val="76923C"/>
                </a:solidFill>
                <a:latin typeface="Nunito Light"/>
                <a:ea typeface="Nunito Light"/>
                <a:cs typeface="Nunito Light"/>
                <a:sym typeface="Nunito Light"/>
              </a:rPr>
              <a:t> consider multi-collectivity </a:t>
            </a:r>
          </a:p>
        </p:txBody>
      </p:sp>
      <p:sp>
        <p:nvSpPr>
          <p:cNvPr id="513" name="Shape 513"/>
          <p:cNvSpPr txBox="1"/>
          <p:nvPr/>
        </p:nvSpPr>
        <p:spPr>
          <a:xfrm>
            <a:off x="2411760" y="2243641"/>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15,3%</a:t>
            </a:r>
          </a:p>
        </p:txBody>
      </p:sp>
      <p:sp>
        <p:nvSpPr>
          <p:cNvPr id="514" name="Shape 514"/>
          <p:cNvSpPr txBox="1"/>
          <p:nvPr/>
        </p:nvSpPr>
        <p:spPr>
          <a:xfrm>
            <a:off x="3131840" y="4564987"/>
            <a:ext cx="1224136"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b="1">
                <a:solidFill>
                  <a:schemeClr val="lt1"/>
                </a:solidFill>
                <a:latin typeface="Nunito Light"/>
                <a:ea typeface="Nunito Light"/>
                <a:cs typeface="Nunito Light"/>
                <a:sym typeface="Nunito Light"/>
              </a:rPr>
              <a:t>4,4%</a:t>
            </a:r>
          </a:p>
        </p:txBody>
      </p:sp>
      <p:sp>
        <p:nvSpPr>
          <p:cNvPr id="515" name="Shape 515"/>
          <p:cNvSpPr txBox="1"/>
          <p:nvPr/>
        </p:nvSpPr>
        <p:spPr>
          <a:xfrm>
            <a:off x="2411760" y="3500273"/>
            <a:ext cx="1224136" cy="4924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600" b="1">
                <a:solidFill>
                  <a:schemeClr val="lt1"/>
                </a:solidFill>
                <a:latin typeface="Nunito Light"/>
                <a:ea typeface="Nunito Light"/>
                <a:cs typeface="Nunito Light"/>
                <a:sym typeface="Nunito Light"/>
              </a:rPr>
              <a:t>47,2%</a:t>
            </a:r>
          </a:p>
        </p:txBody>
      </p:sp>
      <p:sp>
        <p:nvSpPr>
          <p:cNvPr id="516" name="Shape 516"/>
          <p:cNvSpPr txBox="1"/>
          <p:nvPr/>
        </p:nvSpPr>
        <p:spPr>
          <a:xfrm>
            <a:off x="4067944" y="2337887"/>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13,3%</a:t>
            </a:r>
          </a:p>
        </p:txBody>
      </p:sp>
      <p:sp>
        <p:nvSpPr>
          <p:cNvPr id="517" name="Shape 517"/>
          <p:cNvSpPr txBox="1"/>
          <p:nvPr/>
        </p:nvSpPr>
        <p:spPr>
          <a:xfrm>
            <a:off x="4788024" y="3126740"/>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12,7%</a:t>
            </a:r>
          </a:p>
        </p:txBody>
      </p:sp>
      <p:sp>
        <p:nvSpPr>
          <p:cNvPr id="518" name="Shape 518"/>
          <p:cNvSpPr txBox="1"/>
          <p:nvPr/>
        </p:nvSpPr>
        <p:spPr>
          <a:xfrm>
            <a:off x="5076056" y="3892986"/>
            <a:ext cx="1224136" cy="40011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000" b="1">
                <a:solidFill>
                  <a:schemeClr val="lt1"/>
                </a:solidFill>
                <a:latin typeface="Nunito Light"/>
                <a:ea typeface="Nunito Light"/>
                <a:cs typeface="Nunito Light"/>
                <a:sym typeface="Nunito Light"/>
              </a:rPr>
              <a:t>4,6%</a:t>
            </a:r>
          </a:p>
        </p:txBody>
      </p:sp>
      <p:sp>
        <p:nvSpPr>
          <p:cNvPr id="519" name="Shape 519"/>
          <p:cNvSpPr txBox="1"/>
          <p:nvPr/>
        </p:nvSpPr>
        <p:spPr>
          <a:xfrm>
            <a:off x="5076056" y="4365104"/>
            <a:ext cx="1224136"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b="1">
                <a:solidFill>
                  <a:schemeClr val="lt1"/>
                </a:solidFill>
                <a:latin typeface="Nunito Light"/>
                <a:ea typeface="Nunito Light"/>
                <a:cs typeface="Nunito Light"/>
                <a:sym typeface="Nunito Light"/>
              </a:rPr>
              <a:t>3,8%</a:t>
            </a:r>
          </a:p>
        </p:txBody>
      </p:sp>
      <p:sp>
        <p:nvSpPr>
          <p:cNvPr id="521" name="Shape 521"/>
          <p:cNvSpPr txBox="1">
            <a:spLocks noGrp="1"/>
          </p:cNvSpPr>
          <p:nvPr>
            <p:ph type="body" idx="1"/>
          </p:nvPr>
        </p:nvSpPr>
        <p:spPr>
          <a:xfrm>
            <a:off x="302839" y="1487810"/>
            <a:ext cx="8229600" cy="602125"/>
          </a:xfrm>
          <a:prstGeom prst="rect">
            <a:avLst/>
          </a:prstGeom>
          <a:noFill/>
          <a:ln>
            <a:noFill/>
          </a:ln>
        </p:spPr>
        <p:txBody>
          <a:bodyPr wrap="square" lIns="91425" tIns="45700" rIns="91425" bIns="45700" anchor="t" anchorCtr="0">
            <a:noAutofit/>
          </a:bodyPr>
          <a:lstStyle/>
          <a:p>
            <a:pPr marL="0" marR="0" lvl="0" indent="-152400" algn="l" rtl="0">
              <a:spcBef>
                <a:spcPts val="0"/>
              </a:spcBef>
              <a:spcAft>
                <a:spcPts val="0"/>
              </a:spcAft>
              <a:buClr>
                <a:srgbClr val="366092"/>
              </a:buClr>
              <a:buSzPct val="100000"/>
              <a:buFont typeface="Noto Sans Symbols"/>
              <a:buNone/>
            </a:pPr>
            <a:r>
              <a:rPr lang="en-GB" sz="2400" b="0" i="0" u="none" strike="noStrike" cap="none" dirty="0">
                <a:solidFill>
                  <a:srgbClr val="366092"/>
                </a:solidFill>
                <a:latin typeface="Nunito Light"/>
                <a:ea typeface="Nunito Light"/>
                <a:cs typeface="Nunito Light"/>
                <a:sym typeface="Nunito Light"/>
              </a:rPr>
              <a:t>Increasing mobility of people</a:t>
            </a: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27000" algn="l" rtl="0">
              <a:spcBef>
                <a:spcPts val="400"/>
              </a:spcBef>
              <a:spcAft>
                <a:spcPts val="0"/>
              </a:spcAft>
              <a:buClr>
                <a:srgbClr val="366092"/>
              </a:buClr>
              <a:buSzPct val="100000"/>
              <a:buFont typeface="Noto Sans Symbols"/>
              <a:buNone/>
            </a:pPr>
            <a:r>
              <a:rPr lang="en-GB" sz="2000" b="0" i="0" u="none" strike="noStrike" cap="none" dirty="0">
                <a:solidFill>
                  <a:srgbClr val="366092"/>
                </a:solidFill>
                <a:latin typeface="Nunito Light"/>
                <a:ea typeface="Nunito Light"/>
                <a:cs typeface="Nunito Light"/>
                <a:sym typeface="Nunito Light"/>
              </a:rPr>
              <a:t>International students in</a:t>
            </a:r>
          </a:p>
          <a:p>
            <a:pPr marL="0" marR="0" lvl="0" indent="-127000" algn="l" rtl="0">
              <a:spcBef>
                <a:spcPts val="400"/>
              </a:spcBef>
              <a:spcAft>
                <a:spcPts val="0"/>
              </a:spcAft>
              <a:buClr>
                <a:srgbClr val="366092"/>
              </a:buClr>
              <a:buSzPct val="100000"/>
              <a:buFont typeface="Noto Sans Symbols"/>
              <a:buNone/>
            </a:pPr>
            <a:r>
              <a:rPr lang="en-GB" sz="2000" b="0" i="0" u="none" strike="noStrike" cap="none" dirty="0">
                <a:solidFill>
                  <a:srgbClr val="366092"/>
                </a:solidFill>
                <a:latin typeface="Nunito Light"/>
                <a:ea typeface="Nunito Light"/>
                <a:cs typeface="Nunito Light"/>
                <a:sym typeface="Nunito Light"/>
              </a:rPr>
              <a:t>selected host countries in 2013</a:t>
            </a:r>
          </a:p>
          <a:p>
            <a:pPr marL="0" marR="0" lvl="0" indent="-120650" algn="l" rtl="0">
              <a:spcBef>
                <a:spcPts val="380"/>
              </a:spcBef>
              <a:spcAft>
                <a:spcPts val="0"/>
              </a:spcAft>
              <a:buClr>
                <a:schemeClr val="dk1"/>
              </a:buClr>
              <a:buSzPct val="100000"/>
              <a:buFont typeface="Noto Sans Symbols"/>
              <a:buNone/>
            </a:pPr>
            <a:endParaRPr sz="1900" b="0" i="0" u="none" strike="noStrike" cap="none" dirty="0">
              <a:solidFill>
                <a:srgbClr val="366092"/>
              </a:solidFill>
              <a:latin typeface="Nunito Light"/>
              <a:ea typeface="Nunito Light"/>
              <a:cs typeface="Nunito Light"/>
              <a:sym typeface="Nunito Light"/>
            </a:endParaRPr>
          </a:p>
          <a:p>
            <a:pPr marL="0" marR="0" lvl="0" indent="-120650" algn="l" rtl="0">
              <a:spcBef>
                <a:spcPts val="380"/>
              </a:spcBef>
              <a:spcAft>
                <a:spcPts val="0"/>
              </a:spcAft>
              <a:buClr>
                <a:srgbClr val="366092"/>
              </a:buClr>
              <a:buSzPct val="100000"/>
              <a:buFont typeface="Noto Sans Symbols"/>
              <a:buNone/>
            </a:pPr>
            <a:r>
              <a:rPr lang="en-GB" sz="1900" b="0" i="0" u="none" strike="noStrike" cap="none" dirty="0">
                <a:solidFill>
                  <a:srgbClr val="366092"/>
                </a:solidFill>
                <a:latin typeface="Nunito Light"/>
                <a:ea typeface="Nunito Light"/>
                <a:cs typeface="Nunito Light"/>
                <a:sym typeface="Nunito Light"/>
              </a:rPr>
              <a:t>Top 5 countries:</a:t>
            </a:r>
          </a:p>
          <a:p>
            <a:pPr marL="457200" marR="0" lvl="0" indent="-457200" algn="l" rtl="0">
              <a:spcBef>
                <a:spcPts val="380"/>
              </a:spcBef>
              <a:spcAft>
                <a:spcPts val="0"/>
              </a:spcAft>
              <a:buClr>
                <a:srgbClr val="366092"/>
              </a:buClr>
              <a:buSzPct val="100000"/>
              <a:buFont typeface="Noto Sans Symbols"/>
              <a:buAutoNum type="arabicPeriod"/>
            </a:pPr>
            <a:r>
              <a:rPr lang="en-GB" sz="1900" b="0" i="0" u="none" strike="noStrike" cap="none" dirty="0">
                <a:solidFill>
                  <a:srgbClr val="366092"/>
                </a:solidFill>
                <a:latin typeface="Nunito Light"/>
                <a:ea typeface="Nunito Light"/>
                <a:cs typeface="Nunito Light"/>
                <a:sym typeface="Nunito Light"/>
              </a:rPr>
              <a:t>Singapore	19.2%</a:t>
            </a:r>
          </a:p>
          <a:p>
            <a:pPr marL="457200" marR="0" lvl="0" indent="-457200" algn="l" rtl="0">
              <a:spcBef>
                <a:spcPts val="380"/>
              </a:spcBef>
              <a:spcAft>
                <a:spcPts val="0"/>
              </a:spcAft>
              <a:buClr>
                <a:srgbClr val="366092"/>
              </a:buClr>
              <a:buSzPct val="100000"/>
              <a:buFont typeface="Noto Sans Symbols"/>
              <a:buAutoNum type="arabicPeriod"/>
            </a:pPr>
            <a:r>
              <a:rPr lang="en-GB" sz="1900" b="0" i="0" u="none" strike="noStrike" cap="none" dirty="0">
                <a:solidFill>
                  <a:srgbClr val="366092"/>
                </a:solidFill>
                <a:latin typeface="Nunito Light"/>
                <a:ea typeface="Nunito Light"/>
                <a:cs typeface="Nunito Light"/>
                <a:sym typeface="Nunito Light"/>
              </a:rPr>
              <a:t>Australia	18.0%</a:t>
            </a:r>
          </a:p>
          <a:p>
            <a:pPr marL="457200" marR="0" lvl="0" indent="-457200" algn="l" rtl="0">
              <a:spcBef>
                <a:spcPts val="380"/>
              </a:spcBef>
              <a:spcAft>
                <a:spcPts val="0"/>
              </a:spcAft>
              <a:buClr>
                <a:srgbClr val="366092"/>
              </a:buClr>
              <a:buSzPct val="100000"/>
              <a:buFont typeface="Noto Sans Symbols"/>
              <a:buAutoNum type="arabicPeriod"/>
            </a:pPr>
            <a:r>
              <a:rPr lang="en-GB" sz="1900" b="0" i="0" u="none" strike="noStrike" cap="none" dirty="0">
                <a:solidFill>
                  <a:srgbClr val="366092"/>
                </a:solidFill>
                <a:latin typeface="Nunito Light"/>
                <a:ea typeface="Nunito Light"/>
                <a:cs typeface="Nunito Light"/>
                <a:sym typeface="Nunito Light"/>
              </a:rPr>
              <a:t>UK		17.5%</a:t>
            </a:r>
          </a:p>
          <a:p>
            <a:pPr marL="457200" marR="0" lvl="0" indent="-457200" algn="l" rtl="0">
              <a:spcBef>
                <a:spcPts val="380"/>
              </a:spcBef>
              <a:spcAft>
                <a:spcPts val="0"/>
              </a:spcAft>
              <a:buClr>
                <a:srgbClr val="366092"/>
              </a:buClr>
              <a:buSzPct val="100000"/>
              <a:buFont typeface="Noto Sans Symbols"/>
              <a:buAutoNum type="arabicPeriod"/>
            </a:pPr>
            <a:r>
              <a:rPr lang="en-GB" sz="1900" b="0" i="0" u="none" strike="noStrike" cap="none" dirty="0">
                <a:solidFill>
                  <a:srgbClr val="366092"/>
                </a:solidFill>
                <a:latin typeface="Nunito Light"/>
                <a:ea typeface="Nunito Light"/>
                <a:cs typeface="Nunito Light"/>
                <a:sym typeface="Nunito Light"/>
              </a:rPr>
              <a:t>Austria	16.8%</a:t>
            </a:r>
          </a:p>
          <a:p>
            <a:pPr marL="457200" marR="0" lvl="0" indent="-457200" algn="l" rtl="0">
              <a:spcBef>
                <a:spcPts val="380"/>
              </a:spcBef>
              <a:spcAft>
                <a:spcPts val="0"/>
              </a:spcAft>
              <a:buClr>
                <a:srgbClr val="366092"/>
              </a:buClr>
              <a:buSzPct val="100000"/>
              <a:buFont typeface="Noto Sans Symbols"/>
              <a:buAutoNum type="arabicPeriod"/>
            </a:pPr>
            <a:r>
              <a:rPr lang="en-GB" sz="1900" b="0" i="0" u="none" strike="noStrike" cap="none" dirty="0">
                <a:solidFill>
                  <a:srgbClr val="366092"/>
                </a:solidFill>
                <a:latin typeface="Nunito Light"/>
                <a:ea typeface="Nunito Light"/>
                <a:cs typeface="Nunito Light"/>
                <a:sym typeface="Nunito Light"/>
              </a:rPr>
              <a:t>Switzerland	16.8%</a:t>
            </a:r>
          </a:p>
          <a:p>
            <a:pPr marL="0" marR="0" lvl="0" indent="-120650" algn="l" rtl="0">
              <a:spcBef>
                <a:spcPts val="380"/>
              </a:spcBef>
              <a:spcAft>
                <a:spcPts val="0"/>
              </a:spcAft>
              <a:buClr>
                <a:schemeClr val="dk1"/>
              </a:buClr>
              <a:buSzPct val="100000"/>
              <a:buFont typeface="Noto Sans Symbols"/>
              <a:buNone/>
            </a:pPr>
            <a:endParaRPr sz="19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p:txBody>
      </p:sp>
      <p:pic>
        <p:nvPicPr>
          <p:cNvPr id="522" name="Shape 522"/>
          <p:cNvPicPr preferRelativeResize="0"/>
          <p:nvPr/>
        </p:nvPicPr>
        <p:blipFill rotWithShape="1">
          <a:blip r:embed="rId3">
            <a:alphaModFix/>
          </a:blip>
          <a:srcRect/>
          <a:stretch/>
        </p:blipFill>
        <p:spPr>
          <a:xfrm>
            <a:off x="1999494" y="1543608"/>
            <a:ext cx="8601396" cy="4698755"/>
          </a:xfrm>
          <a:prstGeom prst="rect">
            <a:avLst/>
          </a:prstGeom>
          <a:noFill/>
          <a:ln>
            <a:noFill/>
          </a:ln>
        </p:spPr>
      </p:pic>
      <p:sp>
        <p:nvSpPr>
          <p:cNvPr id="523" name="Shape 523"/>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
        <p:nvSpPr>
          <p:cNvPr id="15" name="Rechteck 14"/>
          <p:cNvSpPr/>
          <p:nvPr/>
        </p:nvSpPr>
        <p:spPr>
          <a:xfrm rot="5400000">
            <a:off x="6486291" y="3688858"/>
            <a:ext cx="4572000" cy="276999"/>
          </a:xfrm>
          <a:prstGeom prst="rect">
            <a:avLst/>
          </a:prstGeom>
        </p:spPr>
        <p:txBody>
          <a:bodyPr>
            <a:spAutoFit/>
          </a:bodyPr>
          <a:lstStyle/>
          <a:p>
            <a:pPr lvl="0">
              <a:buSzPct val="25000"/>
            </a:pPr>
            <a:r>
              <a:rPr lang="en-GB" sz="600" dirty="0" err="1">
                <a:solidFill>
                  <a:schemeClr val="bg2">
                    <a:lumMod val="75000"/>
                  </a:schemeClr>
                </a:solidFill>
                <a:latin typeface="Nunito Light"/>
                <a:ea typeface="Nunito Light"/>
                <a:cs typeface="Nunito Light"/>
                <a:sym typeface="Nunito Light"/>
              </a:rPr>
              <a:t>Deutscher</a:t>
            </a:r>
            <a:r>
              <a:rPr lang="en-GB" sz="600" dirty="0">
                <a:solidFill>
                  <a:schemeClr val="bg2">
                    <a:lumMod val="75000"/>
                  </a:schemeClr>
                </a:solidFill>
                <a:latin typeface="Nunito Light"/>
                <a:ea typeface="Nunito Light"/>
                <a:cs typeface="Nunito Light"/>
                <a:sym typeface="Nunito Light"/>
              </a:rPr>
              <a:t> </a:t>
            </a:r>
            <a:r>
              <a:rPr lang="en-GB" sz="600" dirty="0" err="1">
                <a:solidFill>
                  <a:schemeClr val="bg2">
                    <a:lumMod val="75000"/>
                  </a:schemeClr>
                </a:solidFill>
                <a:latin typeface="Nunito Light"/>
                <a:ea typeface="Nunito Light"/>
                <a:cs typeface="Nunito Light"/>
                <a:sym typeface="Nunito Light"/>
              </a:rPr>
              <a:t>Akademischer</a:t>
            </a:r>
            <a:r>
              <a:rPr lang="en-GB" sz="600" dirty="0">
                <a:solidFill>
                  <a:schemeClr val="bg2">
                    <a:lumMod val="75000"/>
                  </a:schemeClr>
                </a:solidFill>
                <a:latin typeface="Nunito Light"/>
                <a:ea typeface="Nunito Light"/>
                <a:cs typeface="Nunito Light"/>
                <a:sym typeface="Nunito Light"/>
              </a:rPr>
              <a:t> </a:t>
            </a:r>
            <a:r>
              <a:rPr lang="en-GB" sz="600" dirty="0" err="1">
                <a:solidFill>
                  <a:schemeClr val="bg2">
                    <a:lumMod val="75000"/>
                  </a:schemeClr>
                </a:solidFill>
                <a:latin typeface="Nunito Light"/>
                <a:ea typeface="Nunito Light"/>
                <a:cs typeface="Nunito Light"/>
                <a:sym typeface="Nunito Light"/>
              </a:rPr>
              <a:t>Austauschdienst</a:t>
            </a:r>
            <a:r>
              <a:rPr lang="en-GB" sz="600" dirty="0">
                <a:solidFill>
                  <a:schemeClr val="bg2">
                    <a:lumMod val="75000"/>
                  </a:schemeClr>
                </a:solidFill>
                <a:latin typeface="Nunito Light"/>
                <a:ea typeface="Nunito Light"/>
                <a:cs typeface="Nunito Light"/>
                <a:sym typeface="Nunito Light"/>
              </a:rPr>
              <a:t> (DAAD) 2016. </a:t>
            </a:r>
            <a:r>
              <a:rPr lang="en-GB" sz="600" dirty="0" err="1">
                <a:solidFill>
                  <a:schemeClr val="bg2">
                    <a:lumMod val="75000"/>
                  </a:schemeClr>
                </a:solidFill>
                <a:latin typeface="Nunito Light"/>
                <a:ea typeface="Nunito Light"/>
                <a:cs typeface="Nunito Light"/>
                <a:sym typeface="Nunito Light"/>
                <a:hlinkClick r:id="rId4"/>
              </a:rPr>
              <a:t>Wissenschaft</a:t>
            </a:r>
            <a:r>
              <a:rPr lang="en-GB" sz="600" dirty="0">
                <a:solidFill>
                  <a:schemeClr val="bg2">
                    <a:lumMod val="75000"/>
                  </a:schemeClr>
                </a:solidFill>
                <a:latin typeface="Nunito Light"/>
                <a:ea typeface="Nunito Light"/>
                <a:cs typeface="Nunito Light"/>
                <a:sym typeface="Nunito Light"/>
                <a:hlinkClick r:id="rId4"/>
              </a:rPr>
              <a:t> </a:t>
            </a:r>
            <a:r>
              <a:rPr lang="en-GB" sz="600" dirty="0" err="1">
                <a:solidFill>
                  <a:schemeClr val="bg2">
                    <a:lumMod val="75000"/>
                  </a:schemeClr>
                </a:solidFill>
                <a:latin typeface="Nunito Light"/>
                <a:ea typeface="Nunito Light"/>
                <a:cs typeface="Nunito Light"/>
                <a:sym typeface="Nunito Light"/>
                <a:hlinkClick r:id="rId4"/>
              </a:rPr>
              <a:t>weltoffen</a:t>
            </a:r>
            <a:r>
              <a:rPr lang="en-GB" sz="600" dirty="0">
                <a:solidFill>
                  <a:schemeClr val="bg2">
                    <a:lumMod val="75000"/>
                  </a:schemeClr>
                </a:solidFill>
                <a:latin typeface="Nunito Light"/>
                <a:ea typeface="Nunito Light"/>
                <a:cs typeface="Nunito Light"/>
                <a:sym typeface="Nunito Light"/>
                <a:hlinkClick r:id="rId4"/>
              </a:rPr>
              <a:t> </a:t>
            </a:r>
            <a:r>
              <a:rPr lang="en-GB" sz="600" dirty="0" err="1">
                <a:solidFill>
                  <a:schemeClr val="bg2">
                    <a:lumMod val="75000"/>
                  </a:schemeClr>
                </a:solidFill>
                <a:latin typeface="Nunito Light"/>
                <a:ea typeface="Nunito Light"/>
                <a:cs typeface="Nunito Light"/>
                <a:sym typeface="Nunito Light"/>
                <a:hlinkClick r:id="rId4"/>
              </a:rPr>
              <a:t>kompakt</a:t>
            </a:r>
            <a:r>
              <a:rPr lang="en-GB" sz="600" dirty="0">
                <a:solidFill>
                  <a:schemeClr val="bg2">
                    <a:lumMod val="75000"/>
                  </a:schemeClr>
                </a:solidFill>
                <a:latin typeface="Nunito Light"/>
                <a:ea typeface="Nunito Light"/>
                <a:cs typeface="Nunito Light"/>
                <a:sym typeface="Nunito Light"/>
                <a:hlinkClick r:id="rId4"/>
              </a:rPr>
              <a:t>: Facts and Figures on the International Nature of Studies and Research in Germany</a:t>
            </a:r>
            <a:r>
              <a:rPr lang="en-GB" sz="600" dirty="0">
                <a:solidFill>
                  <a:schemeClr val="bg2">
                    <a:lumMod val="75000"/>
                  </a:schemeClr>
                </a:solidFill>
                <a:latin typeface="Nunito Light"/>
                <a:ea typeface="Nunito Light"/>
                <a:cs typeface="Nunito Light"/>
                <a:sym typeface="Nunito Light"/>
              </a:rPr>
              <a:t>, p. 20 </a:t>
            </a:r>
            <a:r>
              <a:rPr lang="en-GB" sz="600" dirty="0">
                <a:solidFill>
                  <a:srgbClr val="366092"/>
                </a:solidFill>
                <a:latin typeface="Nunito Light"/>
                <a:ea typeface="Nunito Light"/>
                <a:cs typeface="Nunito Light"/>
                <a:sym typeface="Nunito Light"/>
              </a:rPr>
              <a:t>(</a:t>
            </a:r>
            <a:r>
              <a:rPr lang="en-GB" sz="600" dirty="0">
                <a:solidFill>
                  <a:schemeClr val="bg2">
                    <a:lumMod val="75000"/>
                  </a:schemeClr>
                </a:solidFill>
                <a:latin typeface="Nunito Light"/>
                <a:ea typeface="Nunito Light"/>
                <a:cs typeface="Nunito Light"/>
                <a:sym typeface="Nunito Light"/>
              </a:rPr>
              <a:t>13.8.2018)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11455" algn="l" rtl="0">
              <a:spcBef>
                <a:spcPts val="0"/>
              </a:spcBef>
              <a:buClr>
                <a:srgbClr val="76923C"/>
              </a:buClr>
              <a:buSzPct val="100909"/>
              <a:buFont typeface="Noto Sans Symbols"/>
              <a:buNone/>
            </a:pPr>
            <a:r>
              <a:rPr lang="en-GB" sz="3330" b="0" i="0" u="none" strike="noStrike" cap="none" dirty="0">
                <a:solidFill>
                  <a:srgbClr val="76923C"/>
                </a:solidFill>
                <a:latin typeface="Nunito Light"/>
                <a:ea typeface="Nunito Light"/>
                <a:cs typeface="Nunito Light"/>
                <a:sym typeface="Nunito Light"/>
              </a:rPr>
              <a:t>Reasons </a:t>
            </a:r>
            <a:r>
              <a:rPr lang="it-IT" sz="3330" b="0" i="0" u="none" strike="noStrike" cap="none" dirty="0">
                <a:solidFill>
                  <a:srgbClr val="76923C"/>
                </a:solidFill>
                <a:latin typeface="Nunito Light"/>
                <a:ea typeface="Nunito Light"/>
                <a:cs typeface="Nunito Light"/>
                <a:sym typeface="Nunito Light"/>
              </a:rPr>
              <a:t>to </a:t>
            </a:r>
            <a:r>
              <a:rPr lang="it-IT" sz="3330" b="0" i="0" u="none" strike="noStrike" cap="none" dirty="0" err="1">
                <a:solidFill>
                  <a:srgbClr val="76923C"/>
                </a:solidFill>
                <a:latin typeface="Nunito Light"/>
                <a:ea typeface="Nunito Light"/>
                <a:cs typeface="Nunito Light"/>
                <a:sym typeface="Nunito Light"/>
              </a:rPr>
              <a:t>consider</a:t>
            </a:r>
            <a:r>
              <a:rPr lang="en-GB" sz="3330" b="0" i="0" u="none" strike="noStrike" cap="none" dirty="0">
                <a:solidFill>
                  <a:srgbClr val="76923C"/>
                </a:solidFill>
                <a:latin typeface="Nunito Light"/>
                <a:ea typeface="Nunito Light"/>
                <a:cs typeface="Nunito Light"/>
                <a:sym typeface="Nunito Light"/>
              </a:rPr>
              <a:t> multi-collectivity </a:t>
            </a:r>
          </a:p>
        </p:txBody>
      </p:sp>
      <p:sp>
        <p:nvSpPr>
          <p:cNvPr id="549" name="Shape 549"/>
          <p:cNvSpPr txBox="1"/>
          <p:nvPr/>
        </p:nvSpPr>
        <p:spPr>
          <a:xfrm>
            <a:off x="2411760" y="2243641"/>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15,3%</a:t>
            </a:r>
          </a:p>
        </p:txBody>
      </p:sp>
      <p:sp>
        <p:nvSpPr>
          <p:cNvPr id="550" name="Shape 550"/>
          <p:cNvSpPr txBox="1"/>
          <p:nvPr/>
        </p:nvSpPr>
        <p:spPr>
          <a:xfrm>
            <a:off x="3131840" y="4564987"/>
            <a:ext cx="1224136"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b="1">
                <a:solidFill>
                  <a:schemeClr val="lt1"/>
                </a:solidFill>
                <a:latin typeface="Nunito Light"/>
                <a:ea typeface="Nunito Light"/>
                <a:cs typeface="Nunito Light"/>
                <a:sym typeface="Nunito Light"/>
              </a:rPr>
              <a:t>4,4%</a:t>
            </a:r>
          </a:p>
        </p:txBody>
      </p:sp>
      <p:sp>
        <p:nvSpPr>
          <p:cNvPr id="551" name="Shape 551"/>
          <p:cNvSpPr txBox="1"/>
          <p:nvPr/>
        </p:nvSpPr>
        <p:spPr>
          <a:xfrm>
            <a:off x="2411760" y="3500273"/>
            <a:ext cx="1224136" cy="4924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600" b="1">
                <a:solidFill>
                  <a:schemeClr val="lt1"/>
                </a:solidFill>
                <a:latin typeface="Nunito Light"/>
                <a:ea typeface="Nunito Light"/>
                <a:cs typeface="Nunito Light"/>
                <a:sym typeface="Nunito Light"/>
              </a:rPr>
              <a:t>47,2%</a:t>
            </a:r>
          </a:p>
        </p:txBody>
      </p:sp>
      <p:sp>
        <p:nvSpPr>
          <p:cNvPr id="552" name="Shape 552"/>
          <p:cNvSpPr txBox="1"/>
          <p:nvPr/>
        </p:nvSpPr>
        <p:spPr>
          <a:xfrm>
            <a:off x="4067944" y="2337887"/>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13,3%</a:t>
            </a:r>
          </a:p>
        </p:txBody>
      </p:sp>
      <p:sp>
        <p:nvSpPr>
          <p:cNvPr id="553" name="Shape 553"/>
          <p:cNvSpPr txBox="1"/>
          <p:nvPr/>
        </p:nvSpPr>
        <p:spPr>
          <a:xfrm>
            <a:off x="4788024" y="3126740"/>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12,7%</a:t>
            </a:r>
          </a:p>
        </p:txBody>
      </p:sp>
      <p:sp>
        <p:nvSpPr>
          <p:cNvPr id="554" name="Shape 554"/>
          <p:cNvSpPr txBox="1"/>
          <p:nvPr/>
        </p:nvSpPr>
        <p:spPr>
          <a:xfrm>
            <a:off x="5076056" y="3892986"/>
            <a:ext cx="1224136" cy="40011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000" b="1">
                <a:solidFill>
                  <a:schemeClr val="lt1"/>
                </a:solidFill>
                <a:latin typeface="Nunito Light"/>
                <a:ea typeface="Nunito Light"/>
                <a:cs typeface="Nunito Light"/>
                <a:sym typeface="Nunito Light"/>
              </a:rPr>
              <a:t>4,6%</a:t>
            </a:r>
          </a:p>
        </p:txBody>
      </p:sp>
      <p:sp>
        <p:nvSpPr>
          <p:cNvPr id="555" name="Shape 555"/>
          <p:cNvSpPr txBox="1"/>
          <p:nvPr/>
        </p:nvSpPr>
        <p:spPr>
          <a:xfrm>
            <a:off x="5076056" y="4365104"/>
            <a:ext cx="1224136"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b="1">
                <a:solidFill>
                  <a:schemeClr val="lt1"/>
                </a:solidFill>
                <a:latin typeface="Nunito Light"/>
                <a:ea typeface="Nunito Light"/>
                <a:cs typeface="Nunito Light"/>
                <a:sym typeface="Nunito Light"/>
              </a:rPr>
              <a:t>3,8%</a:t>
            </a:r>
          </a:p>
        </p:txBody>
      </p:sp>
      <p:sp>
        <p:nvSpPr>
          <p:cNvPr id="556" name="Shape 556"/>
          <p:cNvSpPr txBox="1">
            <a:spLocks noGrp="1"/>
          </p:cNvSpPr>
          <p:nvPr>
            <p:ph type="body" idx="1"/>
          </p:nvPr>
        </p:nvSpPr>
        <p:spPr>
          <a:xfrm>
            <a:off x="446856" y="1487810"/>
            <a:ext cx="8229600" cy="602125"/>
          </a:xfrm>
          <a:prstGeom prst="rect">
            <a:avLst/>
          </a:prstGeom>
          <a:noFill/>
          <a:ln>
            <a:noFill/>
          </a:ln>
        </p:spPr>
        <p:txBody>
          <a:bodyPr wrap="square" lIns="91425" tIns="45700" rIns="91425" bIns="45700" anchor="t" anchorCtr="0">
            <a:noAutofit/>
          </a:bodyPr>
          <a:lstStyle/>
          <a:p>
            <a:pPr marL="0" marR="0" lvl="0" indent="-152400" algn="l" rtl="0">
              <a:spcBef>
                <a:spcPts val="0"/>
              </a:spcBef>
              <a:spcAft>
                <a:spcPts val="0"/>
              </a:spcAft>
              <a:buClr>
                <a:srgbClr val="366092"/>
              </a:buClr>
              <a:buSzPct val="100000"/>
              <a:buFont typeface="Noto Sans Symbols"/>
              <a:buNone/>
            </a:pPr>
            <a:r>
              <a:rPr lang="en-GB" sz="2400" b="0" i="0" u="none" strike="noStrike" cap="none" dirty="0">
                <a:solidFill>
                  <a:srgbClr val="366092"/>
                </a:solidFill>
                <a:latin typeface="Nunito Light"/>
                <a:ea typeface="Nunito Light"/>
                <a:cs typeface="Nunito Light"/>
                <a:sym typeface="Nunito Light"/>
              </a:rPr>
              <a:t>Increasing international and cross-cultural connections, family biographies and multi-rootedness</a:t>
            </a: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p:txBody>
      </p:sp>
      <p:pic>
        <p:nvPicPr>
          <p:cNvPr id="557" name="Shape 557"/>
          <p:cNvPicPr preferRelativeResize="0"/>
          <p:nvPr/>
        </p:nvPicPr>
        <p:blipFill rotWithShape="1">
          <a:blip r:embed="rId3">
            <a:alphaModFix/>
          </a:blip>
          <a:srcRect l="992"/>
          <a:stretch/>
        </p:blipFill>
        <p:spPr>
          <a:xfrm>
            <a:off x="611560" y="2381668"/>
            <a:ext cx="7673009" cy="3777330"/>
          </a:xfrm>
          <a:prstGeom prst="rect">
            <a:avLst/>
          </a:prstGeom>
          <a:noFill/>
          <a:ln w="28575" cap="flat" cmpd="sng">
            <a:solidFill>
              <a:schemeClr val="accent1"/>
            </a:solidFill>
            <a:prstDash val="solid"/>
            <a:round/>
            <a:headEnd type="none" w="med" len="med"/>
            <a:tailEnd type="none" w="med" len="med"/>
          </a:ln>
        </p:spPr>
      </p:pic>
      <p:sp>
        <p:nvSpPr>
          <p:cNvPr id="558" name="Shape 558"/>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
        <p:nvSpPr>
          <p:cNvPr id="14" name="Textfeld 13">
            <a:extLst>
              <a:ext uri="{FF2B5EF4-FFF2-40B4-BE49-F238E27FC236}">
                <a16:creationId xmlns:a16="http://schemas.microsoft.com/office/drawing/2014/main" id="{DFEAFEF8-45C2-9142-B906-48506A578736}"/>
              </a:ext>
            </a:extLst>
          </p:cNvPr>
          <p:cNvSpPr txBox="1">
            <a:spLocks noChangeArrowheads="1"/>
          </p:cNvSpPr>
          <p:nvPr/>
        </p:nvSpPr>
        <p:spPr bwMode="auto">
          <a:xfrm rot="5400000">
            <a:off x="7272415" y="3336810"/>
            <a:ext cx="227220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4"/>
              </a:rPr>
              <a:t>CC0</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5"/>
              </a:rPr>
              <a:t>pixabay</a:t>
            </a:r>
            <a:r>
              <a:rPr lang="de-DE" altLang="de-DE" sz="600" dirty="0">
                <a:solidFill>
                  <a:srgbClr val="002060"/>
                </a:solidFill>
                <a:latin typeface="Nunito Light"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11455" algn="l" rtl="0">
              <a:spcBef>
                <a:spcPts val="0"/>
              </a:spcBef>
              <a:buClr>
                <a:srgbClr val="76923C"/>
              </a:buClr>
              <a:buSzPct val="100909"/>
              <a:buFont typeface="Noto Sans Symbols"/>
              <a:buNone/>
            </a:pPr>
            <a:r>
              <a:rPr lang="en-GB" sz="3330" b="0" i="0" u="none" strike="noStrike" cap="none" dirty="0">
                <a:solidFill>
                  <a:srgbClr val="76923C"/>
                </a:solidFill>
                <a:latin typeface="Nunito Light"/>
                <a:ea typeface="Nunito Light"/>
                <a:cs typeface="Nunito Light"/>
                <a:sym typeface="Nunito Light"/>
              </a:rPr>
              <a:t>Reasons </a:t>
            </a:r>
            <a:r>
              <a:rPr lang="it-IT" sz="3330" b="0" i="0" u="none" strike="noStrike" cap="none" dirty="0">
                <a:solidFill>
                  <a:srgbClr val="76923C"/>
                </a:solidFill>
                <a:latin typeface="Nunito Light"/>
                <a:ea typeface="Nunito Light"/>
                <a:cs typeface="Nunito Light"/>
                <a:sym typeface="Nunito Light"/>
              </a:rPr>
              <a:t>to </a:t>
            </a:r>
            <a:r>
              <a:rPr lang="it-IT" sz="3330" b="0" i="0" u="none" strike="noStrike" cap="none" dirty="0" err="1">
                <a:solidFill>
                  <a:srgbClr val="76923C"/>
                </a:solidFill>
                <a:latin typeface="Nunito Light"/>
                <a:ea typeface="Nunito Light"/>
                <a:cs typeface="Nunito Light"/>
                <a:sym typeface="Nunito Light"/>
              </a:rPr>
              <a:t>consider</a:t>
            </a:r>
            <a:r>
              <a:rPr lang="en-GB" sz="3330" b="0" i="0" u="none" strike="noStrike" cap="none" dirty="0">
                <a:solidFill>
                  <a:srgbClr val="76923C"/>
                </a:solidFill>
                <a:latin typeface="Nunito Light"/>
                <a:ea typeface="Nunito Light"/>
                <a:cs typeface="Nunito Light"/>
                <a:sym typeface="Nunito Light"/>
              </a:rPr>
              <a:t> multi-collectivity </a:t>
            </a:r>
          </a:p>
        </p:txBody>
      </p:sp>
      <p:sp>
        <p:nvSpPr>
          <p:cNvPr id="531" name="Shape 531"/>
          <p:cNvSpPr txBox="1"/>
          <p:nvPr/>
        </p:nvSpPr>
        <p:spPr>
          <a:xfrm>
            <a:off x="2411760" y="2243641"/>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15,3%</a:t>
            </a:r>
          </a:p>
        </p:txBody>
      </p:sp>
      <p:sp>
        <p:nvSpPr>
          <p:cNvPr id="532" name="Shape 532"/>
          <p:cNvSpPr txBox="1"/>
          <p:nvPr/>
        </p:nvSpPr>
        <p:spPr>
          <a:xfrm>
            <a:off x="3131840" y="4564987"/>
            <a:ext cx="1224136"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b="1">
                <a:solidFill>
                  <a:schemeClr val="lt1"/>
                </a:solidFill>
                <a:latin typeface="Nunito Light"/>
                <a:ea typeface="Nunito Light"/>
                <a:cs typeface="Nunito Light"/>
                <a:sym typeface="Nunito Light"/>
              </a:rPr>
              <a:t>4,4%</a:t>
            </a:r>
          </a:p>
        </p:txBody>
      </p:sp>
      <p:sp>
        <p:nvSpPr>
          <p:cNvPr id="533" name="Shape 533"/>
          <p:cNvSpPr txBox="1"/>
          <p:nvPr/>
        </p:nvSpPr>
        <p:spPr>
          <a:xfrm>
            <a:off x="2411760" y="3500273"/>
            <a:ext cx="1224136" cy="4924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600" b="1">
                <a:solidFill>
                  <a:schemeClr val="lt1"/>
                </a:solidFill>
                <a:latin typeface="Nunito Light"/>
                <a:ea typeface="Nunito Light"/>
                <a:cs typeface="Nunito Light"/>
                <a:sym typeface="Nunito Light"/>
              </a:rPr>
              <a:t>47,2%</a:t>
            </a:r>
          </a:p>
        </p:txBody>
      </p:sp>
      <p:sp>
        <p:nvSpPr>
          <p:cNvPr id="534" name="Shape 534"/>
          <p:cNvSpPr txBox="1"/>
          <p:nvPr/>
        </p:nvSpPr>
        <p:spPr>
          <a:xfrm>
            <a:off x="4067944" y="2337887"/>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13,3%</a:t>
            </a:r>
          </a:p>
        </p:txBody>
      </p:sp>
      <p:sp>
        <p:nvSpPr>
          <p:cNvPr id="535" name="Shape 535"/>
          <p:cNvSpPr txBox="1"/>
          <p:nvPr/>
        </p:nvSpPr>
        <p:spPr>
          <a:xfrm>
            <a:off x="4788024" y="3126740"/>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12,7%</a:t>
            </a:r>
          </a:p>
        </p:txBody>
      </p:sp>
      <p:sp>
        <p:nvSpPr>
          <p:cNvPr id="536" name="Shape 536"/>
          <p:cNvSpPr txBox="1"/>
          <p:nvPr/>
        </p:nvSpPr>
        <p:spPr>
          <a:xfrm>
            <a:off x="5076056" y="3892986"/>
            <a:ext cx="1224136" cy="40011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000" b="1">
                <a:solidFill>
                  <a:schemeClr val="lt1"/>
                </a:solidFill>
                <a:latin typeface="Nunito Light"/>
                <a:ea typeface="Nunito Light"/>
                <a:cs typeface="Nunito Light"/>
                <a:sym typeface="Nunito Light"/>
              </a:rPr>
              <a:t>4,6%</a:t>
            </a:r>
          </a:p>
        </p:txBody>
      </p:sp>
      <p:sp>
        <p:nvSpPr>
          <p:cNvPr id="537" name="Shape 537"/>
          <p:cNvSpPr txBox="1"/>
          <p:nvPr/>
        </p:nvSpPr>
        <p:spPr>
          <a:xfrm>
            <a:off x="5076056" y="4365104"/>
            <a:ext cx="1224136"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b="1">
                <a:solidFill>
                  <a:schemeClr val="lt1"/>
                </a:solidFill>
                <a:latin typeface="Nunito Light"/>
                <a:ea typeface="Nunito Light"/>
                <a:cs typeface="Nunito Light"/>
                <a:sym typeface="Nunito Light"/>
              </a:rPr>
              <a:t>3,8%</a:t>
            </a:r>
          </a:p>
        </p:txBody>
      </p:sp>
      <p:sp>
        <p:nvSpPr>
          <p:cNvPr id="539" name="Shape 539"/>
          <p:cNvSpPr txBox="1">
            <a:spLocks noGrp="1"/>
          </p:cNvSpPr>
          <p:nvPr>
            <p:ph type="body" idx="1"/>
          </p:nvPr>
        </p:nvSpPr>
        <p:spPr>
          <a:xfrm>
            <a:off x="302839" y="1487810"/>
            <a:ext cx="8229600" cy="602125"/>
          </a:xfrm>
          <a:prstGeom prst="rect">
            <a:avLst/>
          </a:prstGeom>
          <a:noFill/>
          <a:ln>
            <a:noFill/>
          </a:ln>
        </p:spPr>
        <p:txBody>
          <a:bodyPr wrap="square" lIns="91425" tIns="45700" rIns="91425" bIns="45700" anchor="t" anchorCtr="0">
            <a:noAutofit/>
          </a:bodyPr>
          <a:lstStyle/>
          <a:p>
            <a:pPr marL="0" marR="0" lvl="0" indent="-152400" algn="l" rtl="0">
              <a:spcBef>
                <a:spcPts val="0"/>
              </a:spcBef>
              <a:spcAft>
                <a:spcPts val="0"/>
              </a:spcAft>
              <a:buClr>
                <a:srgbClr val="366092"/>
              </a:buClr>
              <a:buSzPct val="100000"/>
              <a:buFont typeface="Noto Sans Symbols"/>
              <a:buNone/>
            </a:pPr>
            <a:r>
              <a:rPr lang="en-GB" sz="2400" b="0" i="0" u="none" strike="noStrike" cap="none" dirty="0">
                <a:solidFill>
                  <a:srgbClr val="366092"/>
                </a:solidFill>
                <a:latin typeface="Nunito Light"/>
                <a:ea typeface="Nunito Light"/>
                <a:cs typeface="Nunito Light"/>
                <a:sym typeface="Nunito Light"/>
              </a:rPr>
              <a:t>Dive</a:t>
            </a:r>
            <a:r>
              <a:rPr lang="en-GB" sz="2400" b="0" i="0" u="none" strike="noStrike" cap="none" dirty="0">
                <a:solidFill>
                  <a:schemeClr val="bg2"/>
                </a:solidFill>
                <a:latin typeface="Nunito Light"/>
                <a:ea typeface="Nunito Light"/>
                <a:cs typeface="Nunito Light"/>
                <a:sym typeface="Nunito Light"/>
              </a:rPr>
              <a:t>rsity</a:t>
            </a:r>
            <a:r>
              <a:rPr lang="en-GB" sz="2400" b="0" i="0" u="none" strike="noStrike" cap="none" dirty="0">
                <a:solidFill>
                  <a:srgbClr val="366092"/>
                </a:solidFill>
                <a:latin typeface="Nunito Light"/>
                <a:ea typeface="Nunito Light"/>
                <a:cs typeface="Nunito Light"/>
                <a:sym typeface="Nunito Light"/>
              </a:rPr>
              <a:t> of lifestyles and milieus within countries</a:t>
            </a: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152400" algn="l" rtl="0">
              <a:spcBef>
                <a:spcPts val="480"/>
              </a:spcBef>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p:txBody>
      </p:sp>
      <p:sp>
        <p:nvSpPr>
          <p:cNvPr id="541" name="Shape 541"/>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dirty="0">
                <a:solidFill>
                  <a:schemeClr val="dk2"/>
                </a:solidFill>
                <a:latin typeface="Nunito Light"/>
                <a:ea typeface="Nunito Light"/>
                <a:cs typeface="Nunito Light"/>
                <a:sym typeface="Nunito Light"/>
              </a:rPr>
              <a:t>MULTI-COLLECTIVITY AS A CONCEPT</a:t>
            </a:r>
          </a:p>
        </p:txBody>
      </p:sp>
      <p:pic>
        <p:nvPicPr>
          <p:cNvPr id="2" name="Grafik 1"/>
          <p:cNvPicPr>
            <a:picLocks noChangeAspect="1"/>
          </p:cNvPicPr>
          <p:nvPr/>
        </p:nvPicPr>
        <p:blipFill>
          <a:blip r:embed="rId3"/>
          <a:stretch>
            <a:fillRect/>
          </a:stretch>
        </p:blipFill>
        <p:spPr>
          <a:xfrm>
            <a:off x="614936" y="2111682"/>
            <a:ext cx="5685256" cy="4107284"/>
          </a:xfrm>
          <a:prstGeom prst="rect">
            <a:avLst/>
          </a:prstGeom>
        </p:spPr>
      </p:pic>
      <p:sp>
        <p:nvSpPr>
          <p:cNvPr id="3" name="Textfeld 2"/>
          <p:cNvSpPr txBox="1"/>
          <p:nvPr/>
        </p:nvSpPr>
        <p:spPr>
          <a:xfrm rot="5400000">
            <a:off x="4314078" y="4150396"/>
            <a:ext cx="4075593" cy="184666"/>
          </a:xfrm>
          <a:prstGeom prst="rect">
            <a:avLst/>
          </a:prstGeom>
          <a:noFill/>
        </p:spPr>
        <p:txBody>
          <a:bodyPr wrap="square" rtlCol="0">
            <a:spAutoFit/>
          </a:bodyPr>
          <a:lstStyle/>
          <a:p>
            <a:pPr lvl="0">
              <a:buSzPct val="25000"/>
            </a:pPr>
            <a:r>
              <a:rPr lang="en-GB" sz="600" dirty="0">
                <a:solidFill>
                  <a:schemeClr val="bg2"/>
                </a:solidFill>
                <a:latin typeface="Nunito Light"/>
                <a:ea typeface="Nunito Light"/>
                <a:cs typeface="Nunito Light"/>
                <a:sym typeface="Nunito Light"/>
              </a:rPr>
              <a:t>Source: SINUS-</a:t>
            </a:r>
            <a:r>
              <a:rPr lang="en-GB" sz="600" dirty="0" err="1">
                <a:solidFill>
                  <a:schemeClr val="bg2"/>
                </a:solidFill>
                <a:latin typeface="Nunito Light"/>
                <a:ea typeface="Nunito Light"/>
                <a:cs typeface="Nunito Light"/>
                <a:sym typeface="Nunito Light"/>
              </a:rPr>
              <a:t>Institut</a:t>
            </a:r>
            <a:r>
              <a:rPr lang="en-GB" sz="600" dirty="0">
                <a:solidFill>
                  <a:schemeClr val="bg2"/>
                </a:solidFill>
                <a:latin typeface="Nunito Light"/>
                <a:ea typeface="Nunito Light"/>
                <a:cs typeface="Nunito Light"/>
                <a:sym typeface="Nunito Light"/>
              </a:rPr>
              <a:t> 2015. </a:t>
            </a:r>
            <a:r>
              <a:rPr lang="en-GB" sz="600" dirty="0">
                <a:solidFill>
                  <a:schemeClr val="bg2"/>
                </a:solidFill>
                <a:latin typeface="Nunito Light"/>
                <a:ea typeface="Nunito Light"/>
                <a:cs typeface="Nunito Light"/>
                <a:sym typeface="Nunito Light"/>
                <a:hlinkClick r:id="rId4"/>
              </a:rPr>
              <a:t>Information on Sinus-Milieus</a:t>
            </a:r>
            <a:r>
              <a:rPr lang="en-GB" sz="600" dirty="0">
                <a:solidFill>
                  <a:schemeClr val="bg2"/>
                </a:solidFill>
                <a:latin typeface="Nunito Light"/>
                <a:ea typeface="Nunito Light"/>
                <a:cs typeface="Nunito Light"/>
                <a:sym typeface="Nunito Light"/>
              </a:rPr>
              <a:t>, p. 13; used by permission</a:t>
            </a:r>
          </a:p>
        </p:txBody>
      </p:sp>
    </p:spTree>
    <p:extLst>
      <p:ext uri="{BB962C8B-B14F-4D97-AF65-F5344CB8AC3E}">
        <p14:creationId xmlns:p14="http://schemas.microsoft.com/office/powerpoint/2010/main" val="2781603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0519" y="215165"/>
            <a:ext cx="8610442" cy="669162"/>
          </a:xfrm>
        </p:spPr>
        <p:txBody>
          <a:bodyPr/>
          <a:lstStyle/>
          <a:p>
            <a:r>
              <a:rPr lang="en-GB" sz="3600" dirty="0">
                <a:latin typeface="Nunito Light"/>
                <a:ea typeface="Nunito Light"/>
                <a:cs typeface="Nunito Light"/>
                <a:sym typeface="Nunito Light"/>
              </a:rPr>
              <a:t>MULTI-COLLECTIVITY AS A CONCEPT</a:t>
            </a:r>
            <a:endParaRPr lang="en-GB" sz="3600" dirty="0"/>
          </a:p>
        </p:txBody>
      </p:sp>
      <p:pic>
        <p:nvPicPr>
          <p:cNvPr id="5" name="Grafik 4"/>
          <p:cNvPicPr>
            <a:picLocks noChangeAspect="1"/>
          </p:cNvPicPr>
          <p:nvPr/>
        </p:nvPicPr>
        <p:blipFill>
          <a:blip r:embed="rId3"/>
          <a:stretch>
            <a:fillRect/>
          </a:stretch>
        </p:blipFill>
        <p:spPr>
          <a:xfrm>
            <a:off x="349367" y="1571601"/>
            <a:ext cx="6417945" cy="4618640"/>
          </a:xfrm>
          <a:prstGeom prst="rect">
            <a:avLst/>
          </a:prstGeom>
        </p:spPr>
      </p:pic>
      <p:sp>
        <p:nvSpPr>
          <p:cNvPr id="4" name="Textplatzhalter 3"/>
          <p:cNvSpPr>
            <a:spLocks noGrp="1"/>
          </p:cNvSpPr>
          <p:nvPr>
            <p:ph type="body" idx="2"/>
          </p:nvPr>
        </p:nvSpPr>
        <p:spPr>
          <a:xfrm>
            <a:off x="395534" y="780094"/>
            <a:ext cx="7333733" cy="720080"/>
          </a:xfrm>
        </p:spPr>
        <p:txBody>
          <a:bodyPr/>
          <a:lstStyle/>
          <a:p>
            <a:pPr lvl="0"/>
            <a:r>
              <a:rPr lang="en-GB" sz="3330" dirty="0">
                <a:latin typeface="Nunito Light"/>
                <a:ea typeface="Nunito Light"/>
                <a:cs typeface="Nunito Light"/>
                <a:sym typeface="Nunito Light"/>
              </a:rPr>
              <a:t>Reasons </a:t>
            </a:r>
            <a:r>
              <a:rPr lang="it-IT" sz="3330" dirty="0">
                <a:latin typeface="Nunito Light"/>
                <a:ea typeface="Nunito Light"/>
                <a:cs typeface="Nunito Light"/>
                <a:sym typeface="Nunito Light"/>
              </a:rPr>
              <a:t>to </a:t>
            </a:r>
            <a:r>
              <a:rPr lang="it-IT" sz="3330" dirty="0" err="1">
                <a:latin typeface="Nunito Light"/>
                <a:ea typeface="Nunito Light"/>
                <a:cs typeface="Nunito Light"/>
                <a:sym typeface="Nunito Light"/>
              </a:rPr>
              <a:t>consider</a:t>
            </a:r>
            <a:r>
              <a:rPr lang="en-GB" sz="3330" dirty="0">
                <a:latin typeface="Nunito Light"/>
                <a:ea typeface="Nunito Light"/>
                <a:cs typeface="Nunito Light"/>
                <a:sym typeface="Nunito Light"/>
              </a:rPr>
              <a:t> multi-</a:t>
            </a:r>
            <a:r>
              <a:rPr lang="en-GB" sz="3330" dirty="0" err="1">
                <a:latin typeface="Nunito Light"/>
                <a:ea typeface="Nunito Light"/>
                <a:cs typeface="Nunito Light"/>
                <a:sym typeface="Nunito Light"/>
              </a:rPr>
              <a:t>collectivity</a:t>
            </a:r>
            <a:endParaRPr lang="en-GB" sz="3330" dirty="0"/>
          </a:p>
        </p:txBody>
      </p:sp>
      <p:sp>
        <p:nvSpPr>
          <p:cNvPr id="6" name="Rechteck 5"/>
          <p:cNvSpPr/>
          <p:nvPr/>
        </p:nvSpPr>
        <p:spPr>
          <a:xfrm rot="5400000">
            <a:off x="4527478" y="3788304"/>
            <a:ext cx="4572000" cy="184666"/>
          </a:xfrm>
          <a:prstGeom prst="rect">
            <a:avLst/>
          </a:prstGeom>
        </p:spPr>
        <p:txBody>
          <a:bodyPr>
            <a:spAutoFit/>
          </a:bodyPr>
          <a:lstStyle/>
          <a:p>
            <a:r>
              <a:rPr lang="en-GB" sz="600" dirty="0">
                <a:solidFill>
                  <a:schemeClr val="bg2"/>
                </a:solidFill>
                <a:latin typeface="Nunito Light"/>
                <a:ea typeface="Nunito Light"/>
                <a:cs typeface="Nunito Light"/>
                <a:sym typeface="Nunito Light"/>
              </a:rPr>
              <a:t>Source: SINUS-</a:t>
            </a:r>
            <a:r>
              <a:rPr lang="en-GB" sz="600" dirty="0" err="1">
                <a:solidFill>
                  <a:schemeClr val="bg2"/>
                </a:solidFill>
                <a:latin typeface="Nunito Light"/>
                <a:ea typeface="Nunito Light"/>
                <a:cs typeface="Nunito Light"/>
                <a:sym typeface="Nunito Light"/>
              </a:rPr>
              <a:t>Institut</a:t>
            </a:r>
            <a:r>
              <a:rPr lang="en-GB" sz="600" dirty="0">
                <a:solidFill>
                  <a:schemeClr val="bg2"/>
                </a:solidFill>
                <a:latin typeface="Nunito Light"/>
                <a:ea typeface="Nunito Light"/>
                <a:cs typeface="Nunito Light"/>
                <a:sym typeface="Nunito Light"/>
              </a:rPr>
              <a:t> 2015. </a:t>
            </a:r>
            <a:r>
              <a:rPr lang="en-GB" sz="600" dirty="0">
                <a:solidFill>
                  <a:schemeClr val="bg2"/>
                </a:solidFill>
                <a:latin typeface="Nunito Light"/>
                <a:ea typeface="Nunito Light"/>
                <a:cs typeface="Nunito Light"/>
                <a:sym typeface="Nunito Light"/>
                <a:hlinkClick r:id="rId4"/>
              </a:rPr>
              <a:t>Information on Sinus-Milieus</a:t>
            </a:r>
            <a:r>
              <a:rPr lang="en-GB" sz="600" dirty="0">
                <a:solidFill>
                  <a:schemeClr val="bg2"/>
                </a:solidFill>
                <a:latin typeface="Nunito Light"/>
                <a:ea typeface="Nunito Light"/>
                <a:cs typeface="Nunito Light"/>
                <a:sym typeface="Nunito Light"/>
              </a:rPr>
              <a:t>, </a:t>
            </a:r>
            <a:r>
              <a:rPr lang="en-GB" sz="600" dirty="0">
                <a:solidFill>
                  <a:schemeClr val="bg2"/>
                </a:solidFill>
                <a:latin typeface="Nunito Light"/>
              </a:rPr>
              <a:t>p.22, used by permission</a:t>
            </a:r>
          </a:p>
        </p:txBody>
      </p:sp>
    </p:spTree>
    <p:extLst>
      <p:ext uri="{BB962C8B-B14F-4D97-AF65-F5344CB8AC3E}">
        <p14:creationId xmlns:p14="http://schemas.microsoft.com/office/powerpoint/2010/main" val="1475678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5" y="259508"/>
            <a:ext cx="8558684" cy="669162"/>
          </a:xfrm>
        </p:spPr>
        <p:txBody>
          <a:bodyPr/>
          <a:lstStyle/>
          <a:p>
            <a:r>
              <a:rPr lang="en-GB" sz="3600" dirty="0">
                <a:latin typeface="Nunito Light"/>
                <a:ea typeface="Nunito Light"/>
                <a:cs typeface="Nunito Light"/>
                <a:sym typeface="Nunito Light"/>
              </a:rPr>
              <a:t>MULTI-COLLECTIVITY AS A CONCEPT</a:t>
            </a:r>
            <a:endParaRPr lang="en-GB" sz="3600" dirty="0"/>
          </a:p>
        </p:txBody>
      </p:sp>
      <p:pic>
        <p:nvPicPr>
          <p:cNvPr id="5" name="Grafik 4"/>
          <p:cNvPicPr>
            <a:picLocks noChangeAspect="1"/>
          </p:cNvPicPr>
          <p:nvPr/>
        </p:nvPicPr>
        <p:blipFill>
          <a:blip r:embed="rId3"/>
          <a:stretch>
            <a:fillRect/>
          </a:stretch>
        </p:blipFill>
        <p:spPr>
          <a:xfrm>
            <a:off x="395535" y="1762536"/>
            <a:ext cx="6577650" cy="4558253"/>
          </a:xfrm>
          <a:prstGeom prst="rect">
            <a:avLst/>
          </a:prstGeom>
        </p:spPr>
      </p:pic>
      <p:sp>
        <p:nvSpPr>
          <p:cNvPr id="4" name="Textplatzhalter 3"/>
          <p:cNvSpPr>
            <a:spLocks noGrp="1"/>
          </p:cNvSpPr>
          <p:nvPr>
            <p:ph type="body" idx="2"/>
          </p:nvPr>
        </p:nvSpPr>
        <p:spPr>
          <a:xfrm>
            <a:off x="395535" y="780094"/>
            <a:ext cx="7937582" cy="720080"/>
          </a:xfrm>
        </p:spPr>
        <p:txBody>
          <a:bodyPr/>
          <a:lstStyle/>
          <a:p>
            <a:pPr lvl="0"/>
            <a:r>
              <a:rPr lang="en-GB" sz="3330" dirty="0">
                <a:latin typeface="Nunito Light"/>
                <a:ea typeface="Nunito Light"/>
                <a:cs typeface="Nunito Light"/>
                <a:sym typeface="Nunito Light"/>
              </a:rPr>
              <a:t>Reasons </a:t>
            </a:r>
            <a:r>
              <a:rPr lang="it-IT" sz="3330" dirty="0">
                <a:latin typeface="Nunito Light"/>
                <a:ea typeface="Nunito Light"/>
                <a:cs typeface="Nunito Light"/>
                <a:sym typeface="Nunito Light"/>
              </a:rPr>
              <a:t>to </a:t>
            </a:r>
            <a:r>
              <a:rPr lang="it-IT" sz="3330" dirty="0" err="1">
                <a:latin typeface="Nunito Light"/>
                <a:ea typeface="Nunito Light"/>
                <a:cs typeface="Nunito Light"/>
                <a:sym typeface="Nunito Light"/>
              </a:rPr>
              <a:t>consider</a:t>
            </a:r>
            <a:r>
              <a:rPr lang="en-GB" sz="3330" dirty="0">
                <a:latin typeface="Nunito Light"/>
                <a:ea typeface="Nunito Light"/>
                <a:cs typeface="Nunito Light"/>
                <a:sym typeface="Nunito Light"/>
              </a:rPr>
              <a:t> multi-</a:t>
            </a:r>
            <a:r>
              <a:rPr lang="en-GB" sz="3330" dirty="0" err="1">
                <a:latin typeface="Nunito Light"/>
                <a:ea typeface="Nunito Light"/>
                <a:cs typeface="Nunito Light"/>
                <a:sym typeface="Nunito Light"/>
              </a:rPr>
              <a:t>collectivity</a:t>
            </a:r>
            <a:r>
              <a:rPr lang="en-GB" sz="3330" dirty="0">
                <a:latin typeface="Nunito Light"/>
                <a:ea typeface="Nunito Light"/>
                <a:cs typeface="Nunito Light"/>
                <a:sym typeface="Nunito Light"/>
              </a:rPr>
              <a:t> </a:t>
            </a:r>
          </a:p>
        </p:txBody>
      </p:sp>
      <p:sp>
        <p:nvSpPr>
          <p:cNvPr id="3" name="Textfeld 2"/>
          <p:cNvSpPr txBox="1"/>
          <p:nvPr/>
        </p:nvSpPr>
        <p:spPr>
          <a:xfrm rot="5400000">
            <a:off x="4813403" y="3949160"/>
            <a:ext cx="4344964" cy="184666"/>
          </a:xfrm>
          <a:prstGeom prst="rect">
            <a:avLst/>
          </a:prstGeom>
          <a:noFill/>
        </p:spPr>
        <p:txBody>
          <a:bodyPr wrap="square" rtlCol="0">
            <a:spAutoFit/>
          </a:bodyPr>
          <a:lstStyle/>
          <a:p>
            <a:r>
              <a:rPr lang="en-GB" sz="600" dirty="0">
                <a:solidFill>
                  <a:schemeClr val="bg2"/>
                </a:solidFill>
                <a:latin typeface="Nunito Light"/>
                <a:ea typeface="Nunito Light"/>
                <a:cs typeface="Nunito Light"/>
                <a:sym typeface="Nunito Light"/>
              </a:rPr>
              <a:t>Source: SINUS-</a:t>
            </a:r>
            <a:r>
              <a:rPr lang="en-GB" sz="600" dirty="0" err="1">
                <a:solidFill>
                  <a:schemeClr val="bg2"/>
                </a:solidFill>
                <a:latin typeface="Nunito Light"/>
                <a:ea typeface="Nunito Light"/>
                <a:cs typeface="Nunito Light"/>
                <a:sym typeface="Nunito Light"/>
              </a:rPr>
              <a:t>Institut</a:t>
            </a:r>
            <a:r>
              <a:rPr lang="en-GB" sz="600" dirty="0">
                <a:solidFill>
                  <a:schemeClr val="bg2"/>
                </a:solidFill>
                <a:latin typeface="Nunito Light"/>
                <a:ea typeface="Nunito Light"/>
                <a:cs typeface="Nunito Light"/>
                <a:sym typeface="Nunito Light"/>
              </a:rPr>
              <a:t> 2015. I</a:t>
            </a:r>
            <a:r>
              <a:rPr lang="en-GB" sz="600" dirty="0">
                <a:solidFill>
                  <a:schemeClr val="bg2"/>
                </a:solidFill>
                <a:latin typeface="Nunito Light"/>
                <a:ea typeface="Nunito Light"/>
                <a:cs typeface="Nunito Light"/>
                <a:sym typeface="Nunito Light"/>
                <a:hlinkClick r:id="rId4"/>
              </a:rPr>
              <a:t>nformation on Sinus-Milieus</a:t>
            </a:r>
            <a:r>
              <a:rPr lang="en-GB" sz="600" dirty="0">
                <a:solidFill>
                  <a:schemeClr val="bg2"/>
                </a:solidFill>
                <a:latin typeface="Nunito Light"/>
                <a:ea typeface="Nunito Light"/>
                <a:cs typeface="Nunito Light"/>
                <a:sym typeface="Nunito Light"/>
              </a:rPr>
              <a:t>, </a:t>
            </a:r>
            <a:r>
              <a:rPr lang="en-GB" sz="600" dirty="0">
                <a:solidFill>
                  <a:schemeClr val="bg2"/>
                </a:solidFill>
                <a:latin typeface="Nunito Light"/>
              </a:rPr>
              <a:t>p.23; used by permission</a:t>
            </a:r>
          </a:p>
        </p:txBody>
      </p:sp>
    </p:spTree>
    <p:extLst>
      <p:ext uri="{BB962C8B-B14F-4D97-AF65-F5344CB8AC3E}">
        <p14:creationId xmlns:p14="http://schemas.microsoft.com/office/powerpoint/2010/main" val="993246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11455" algn="l" rtl="0">
              <a:spcBef>
                <a:spcPts val="0"/>
              </a:spcBef>
              <a:buClr>
                <a:srgbClr val="76923C"/>
              </a:buClr>
              <a:buSzPct val="100909"/>
              <a:buFont typeface="Noto Sans Symbols"/>
              <a:buNone/>
            </a:pPr>
            <a:r>
              <a:rPr lang="en-GB" sz="3330" b="0" i="0" u="none" strike="noStrike" cap="none" dirty="0">
                <a:solidFill>
                  <a:srgbClr val="76923C"/>
                </a:solidFill>
                <a:latin typeface="Nunito Light"/>
                <a:ea typeface="Nunito Light"/>
                <a:cs typeface="Nunito Light"/>
                <a:sym typeface="Nunito Light"/>
              </a:rPr>
              <a:t>Reasons </a:t>
            </a:r>
            <a:r>
              <a:rPr lang="it-IT" sz="3330" b="0" i="0" u="none" strike="noStrike" cap="none" dirty="0">
                <a:solidFill>
                  <a:srgbClr val="76923C"/>
                </a:solidFill>
                <a:latin typeface="Nunito Light"/>
                <a:ea typeface="Nunito Light"/>
                <a:cs typeface="Nunito Light"/>
                <a:sym typeface="Nunito Light"/>
              </a:rPr>
              <a:t>to </a:t>
            </a:r>
            <a:r>
              <a:rPr lang="it-IT" sz="3330" b="0" i="0" u="none" strike="noStrike" cap="none" dirty="0" err="1">
                <a:solidFill>
                  <a:srgbClr val="76923C"/>
                </a:solidFill>
                <a:latin typeface="Nunito Light"/>
                <a:ea typeface="Nunito Light"/>
                <a:cs typeface="Nunito Light"/>
                <a:sym typeface="Nunito Light"/>
              </a:rPr>
              <a:t>consider</a:t>
            </a:r>
            <a:r>
              <a:rPr lang="en-GB" sz="3330" b="0" i="0" u="none" strike="noStrike" cap="none" dirty="0">
                <a:solidFill>
                  <a:srgbClr val="76923C"/>
                </a:solidFill>
                <a:latin typeface="Nunito Light"/>
                <a:ea typeface="Nunito Light"/>
                <a:cs typeface="Nunito Light"/>
                <a:sym typeface="Nunito Light"/>
              </a:rPr>
              <a:t> multi-collectivity </a:t>
            </a:r>
          </a:p>
        </p:txBody>
      </p:sp>
      <p:sp>
        <p:nvSpPr>
          <p:cNvPr id="566" name="Shape 566"/>
          <p:cNvSpPr txBox="1"/>
          <p:nvPr/>
        </p:nvSpPr>
        <p:spPr>
          <a:xfrm>
            <a:off x="2411760" y="2243641"/>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15,3%</a:t>
            </a:r>
          </a:p>
        </p:txBody>
      </p:sp>
      <p:sp>
        <p:nvSpPr>
          <p:cNvPr id="567" name="Shape 567"/>
          <p:cNvSpPr txBox="1"/>
          <p:nvPr/>
        </p:nvSpPr>
        <p:spPr>
          <a:xfrm>
            <a:off x="3131840" y="4564987"/>
            <a:ext cx="1224136"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b="1">
                <a:solidFill>
                  <a:schemeClr val="lt1"/>
                </a:solidFill>
                <a:latin typeface="Nunito Light"/>
                <a:ea typeface="Nunito Light"/>
                <a:cs typeface="Nunito Light"/>
                <a:sym typeface="Nunito Light"/>
              </a:rPr>
              <a:t>4,4%</a:t>
            </a:r>
          </a:p>
        </p:txBody>
      </p:sp>
      <p:sp>
        <p:nvSpPr>
          <p:cNvPr id="568" name="Shape 568"/>
          <p:cNvSpPr txBox="1"/>
          <p:nvPr/>
        </p:nvSpPr>
        <p:spPr>
          <a:xfrm>
            <a:off x="2411760" y="3500273"/>
            <a:ext cx="1224136" cy="4924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600" b="1">
                <a:solidFill>
                  <a:schemeClr val="lt1"/>
                </a:solidFill>
                <a:latin typeface="Nunito Light"/>
                <a:ea typeface="Nunito Light"/>
                <a:cs typeface="Nunito Light"/>
                <a:sym typeface="Nunito Light"/>
              </a:rPr>
              <a:t>47,2%</a:t>
            </a:r>
          </a:p>
        </p:txBody>
      </p:sp>
      <p:sp>
        <p:nvSpPr>
          <p:cNvPr id="569" name="Shape 569"/>
          <p:cNvSpPr txBox="1"/>
          <p:nvPr/>
        </p:nvSpPr>
        <p:spPr>
          <a:xfrm>
            <a:off x="4788024" y="3126740"/>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12,7%</a:t>
            </a:r>
          </a:p>
        </p:txBody>
      </p:sp>
      <p:sp>
        <p:nvSpPr>
          <p:cNvPr id="570" name="Shape 570"/>
          <p:cNvSpPr txBox="1"/>
          <p:nvPr/>
        </p:nvSpPr>
        <p:spPr>
          <a:xfrm>
            <a:off x="5076056" y="4365104"/>
            <a:ext cx="1224136"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b="1" dirty="0">
                <a:solidFill>
                  <a:schemeClr val="lt1"/>
                </a:solidFill>
                <a:latin typeface="Nunito Light"/>
                <a:ea typeface="Nunito Light"/>
                <a:cs typeface="Nunito Light"/>
                <a:sym typeface="Nunito Light"/>
              </a:rPr>
              <a:t>3,8%</a:t>
            </a:r>
          </a:p>
        </p:txBody>
      </p:sp>
      <p:pic>
        <p:nvPicPr>
          <p:cNvPr id="571" name="Shape 571"/>
          <p:cNvPicPr preferRelativeResize="0"/>
          <p:nvPr/>
        </p:nvPicPr>
        <p:blipFill rotWithShape="1">
          <a:blip r:embed="rId3">
            <a:alphaModFix/>
          </a:blip>
          <a:srcRect/>
          <a:stretch/>
        </p:blipFill>
        <p:spPr>
          <a:xfrm>
            <a:off x="405351" y="1515347"/>
            <a:ext cx="3446275" cy="4624257"/>
          </a:xfrm>
          <a:prstGeom prst="rect">
            <a:avLst/>
          </a:prstGeom>
          <a:noFill/>
          <a:ln w="38100" cap="flat" cmpd="sng">
            <a:solidFill>
              <a:schemeClr val="accent1"/>
            </a:solidFill>
            <a:prstDash val="solid"/>
            <a:round/>
            <a:headEnd type="none" w="med" len="med"/>
            <a:tailEnd type="none" w="med" len="med"/>
          </a:ln>
        </p:spPr>
      </p:pic>
      <p:sp>
        <p:nvSpPr>
          <p:cNvPr id="573" name="Shape 573"/>
          <p:cNvSpPr txBox="1">
            <a:spLocks noGrp="1"/>
          </p:cNvSpPr>
          <p:nvPr>
            <p:ph type="body" idx="1"/>
          </p:nvPr>
        </p:nvSpPr>
        <p:spPr>
          <a:xfrm>
            <a:off x="3995936" y="1500174"/>
            <a:ext cx="4065714" cy="602125"/>
          </a:xfrm>
          <a:prstGeom prst="rect">
            <a:avLst/>
          </a:prstGeom>
          <a:noFill/>
          <a:ln>
            <a:noFill/>
          </a:ln>
        </p:spPr>
        <p:txBody>
          <a:bodyPr wrap="square" lIns="91425" tIns="45700" rIns="91425" bIns="45700" anchor="t" anchorCtr="0">
            <a:noAutofit/>
          </a:bodyPr>
          <a:lstStyle/>
          <a:p>
            <a:pPr marL="0" marR="0" lvl="0" indent="-203200" algn="l" rtl="0">
              <a:spcBef>
                <a:spcPts val="0"/>
              </a:spcBef>
              <a:spcAft>
                <a:spcPts val="0"/>
              </a:spcAft>
              <a:buClr>
                <a:srgbClr val="366092"/>
              </a:buClr>
              <a:buSzPct val="100000"/>
              <a:buFont typeface="Noto Sans Symbols"/>
              <a:buNone/>
            </a:pPr>
            <a:r>
              <a:rPr lang="en-GB" sz="2400" b="0" i="0" u="none" strike="noStrike" cap="none" dirty="0">
                <a:solidFill>
                  <a:srgbClr val="366092"/>
                </a:solidFill>
                <a:latin typeface="Nunito Light"/>
                <a:ea typeface="Nunito Light"/>
                <a:cs typeface="Nunito Light"/>
                <a:sym typeface="Nunito Light"/>
              </a:rPr>
              <a:t>Culture relates to groups</a:t>
            </a:r>
          </a:p>
          <a:p>
            <a:pPr marL="0" marR="0" lvl="0" indent="-203200" algn="l" rtl="0">
              <a:spcBef>
                <a:spcPts val="640"/>
              </a:spcBef>
              <a:buClr>
                <a:srgbClr val="366092"/>
              </a:buClr>
              <a:buSzPct val="100000"/>
              <a:buFont typeface="Noto Sans Symbols"/>
              <a:buNone/>
            </a:pPr>
            <a:r>
              <a:rPr lang="en-GB" sz="2400" b="0" i="0" u="none" strike="noStrike" cap="none" dirty="0">
                <a:solidFill>
                  <a:srgbClr val="366092"/>
                </a:solidFill>
                <a:latin typeface="Nunito Light"/>
                <a:ea typeface="Nunito Light"/>
                <a:cs typeface="Nunito Light"/>
                <a:sym typeface="Nunito Light"/>
              </a:rPr>
              <a:t>of people</a:t>
            </a:r>
          </a:p>
        </p:txBody>
      </p:sp>
      <p:sp>
        <p:nvSpPr>
          <p:cNvPr id="574" name="Shape 574"/>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
        <p:nvSpPr>
          <p:cNvPr id="13" name="Textfeld 7">
            <a:extLst>
              <a:ext uri="{FF2B5EF4-FFF2-40B4-BE49-F238E27FC236}">
                <a16:creationId xmlns:a16="http://schemas.microsoft.com/office/drawing/2014/main" id="{31736959-17DE-304A-A4FE-1AFEF50700EE}"/>
              </a:ext>
            </a:extLst>
          </p:cNvPr>
          <p:cNvSpPr txBox="1">
            <a:spLocks noChangeArrowheads="1"/>
          </p:cNvSpPr>
          <p:nvPr/>
        </p:nvSpPr>
        <p:spPr bwMode="auto">
          <a:xfrm rot="5400000">
            <a:off x="2921957" y="5143009"/>
            <a:ext cx="21479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4"/>
              </a:rPr>
              <a:t>CC BY-SA 4.0</a:t>
            </a:r>
            <a:r>
              <a:rPr lang="de-DE" altLang="de-DE" sz="600" dirty="0">
                <a:solidFill>
                  <a:srgbClr val="002060"/>
                </a:solidFill>
                <a:latin typeface="Nunito Light" charset="0"/>
              </a:rPr>
              <a:t> </a:t>
            </a:r>
            <a:r>
              <a:rPr lang="en-GB" sz="600" dirty="0">
                <a:solidFill>
                  <a:srgbClr val="366092"/>
                </a:solidFill>
                <a:latin typeface="Nunito Light"/>
                <a:ea typeface="Nunito Light"/>
                <a:cs typeface="Nunito Light"/>
                <a:sym typeface="Nunito Light"/>
              </a:rPr>
              <a:t>„</a:t>
            </a:r>
            <a:r>
              <a:rPr lang="en-GB" sz="600" dirty="0">
                <a:solidFill>
                  <a:srgbClr val="002060"/>
                </a:solidFill>
                <a:latin typeface="Nunito Light"/>
                <a:ea typeface="Nunito Light"/>
                <a:cs typeface="Nunito Light"/>
                <a:sym typeface="Nunito Light"/>
              </a:rPr>
              <a:t> Barcelona</a:t>
            </a:r>
            <a:r>
              <a:rPr lang="en-GB" sz="600" dirty="0">
                <a:solidFill>
                  <a:srgbClr val="366092"/>
                </a:solidFill>
                <a:latin typeface="Nunito Light"/>
                <a:ea typeface="Nunito Light"/>
                <a:cs typeface="Nunito Light"/>
                <a:sym typeface="Nunito Light"/>
              </a:rPr>
              <a:t>“</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5"/>
              </a:rPr>
              <a:t>Adelheid Iken</a:t>
            </a:r>
            <a:r>
              <a:rPr lang="de-DE" altLang="de-DE" sz="600" dirty="0">
                <a:solidFill>
                  <a:srgbClr val="002060"/>
                </a:solidFill>
                <a:latin typeface="Nunito Light" charset="0"/>
              </a:rPr>
              <a:t> (2008)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11455" algn="l" rtl="0">
              <a:spcBef>
                <a:spcPts val="0"/>
              </a:spcBef>
              <a:buClr>
                <a:srgbClr val="76923C"/>
              </a:buClr>
              <a:buSzPct val="100909"/>
              <a:buFont typeface="Noto Sans Symbols"/>
              <a:buNone/>
            </a:pPr>
            <a:r>
              <a:rPr lang="en-GB" sz="3330" b="0" i="0" u="none" strike="noStrike" cap="none" dirty="0">
                <a:solidFill>
                  <a:srgbClr val="76923C"/>
                </a:solidFill>
                <a:latin typeface="Nunito Light"/>
                <a:ea typeface="Nunito Light"/>
                <a:cs typeface="Nunito Light"/>
                <a:sym typeface="Nunito Light"/>
              </a:rPr>
              <a:t>Reasons </a:t>
            </a:r>
            <a:r>
              <a:rPr lang="it-IT" sz="3330" b="0" i="0" u="none" strike="noStrike" cap="none" dirty="0">
                <a:solidFill>
                  <a:srgbClr val="76923C"/>
                </a:solidFill>
                <a:latin typeface="Nunito Light"/>
                <a:ea typeface="Nunito Light"/>
                <a:cs typeface="Nunito Light"/>
                <a:sym typeface="Nunito Light"/>
              </a:rPr>
              <a:t>to </a:t>
            </a:r>
            <a:r>
              <a:rPr lang="it-IT" sz="3330" b="0" i="0" u="none" strike="noStrike" cap="none" dirty="0" err="1">
                <a:solidFill>
                  <a:srgbClr val="76923C"/>
                </a:solidFill>
                <a:latin typeface="Nunito Light"/>
                <a:ea typeface="Nunito Light"/>
                <a:cs typeface="Nunito Light"/>
                <a:sym typeface="Nunito Light"/>
              </a:rPr>
              <a:t>consider</a:t>
            </a:r>
            <a:r>
              <a:rPr lang="en-GB" sz="3330" b="0" i="0" u="none" strike="noStrike" cap="none" dirty="0">
                <a:solidFill>
                  <a:srgbClr val="76923C"/>
                </a:solidFill>
                <a:latin typeface="Nunito Light"/>
                <a:ea typeface="Nunito Light"/>
                <a:cs typeface="Nunito Light"/>
                <a:sym typeface="Nunito Light"/>
              </a:rPr>
              <a:t> multi-collectivity </a:t>
            </a:r>
          </a:p>
        </p:txBody>
      </p:sp>
      <p:sp>
        <p:nvSpPr>
          <p:cNvPr id="582" name="Shape 582"/>
          <p:cNvSpPr txBox="1"/>
          <p:nvPr/>
        </p:nvSpPr>
        <p:spPr>
          <a:xfrm>
            <a:off x="2411760" y="2243641"/>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15,3%</a:t>
            </a:r>
          </a:p>
        </p:txBody>
      </p:sp>
      <p:sp>
        <p:nvSpPr>
          <p:cNvPr id="583" name="Shape 583"/>
          <p:cNvSpPr txBox="1"/>
          <p:nvPr/>
        </p:nvSpPr>
        <p:spPr>
          <a:xfrm>
            <a:off x="3131840" y="4564987"/>
            <a:ext cx="1224136"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b="1">
                <a:solidFill>
                  <a:schemeClr val="lt1"/>
                </a:solidFill>
                <a:latin typeface="Nunito Light"/>
                <a:ea typeface="Nunito Light"/>
                <a:cs typeface="Nunito Light"/>
                <a:sym typeface="Nunito Light"/>
              </a:rPr>
              <a:t>4,4%</a:t>
            </a:r>
          </a:p>
        </p:txBody>
      </p:sp>
      <p:sp>
        <p:nvSpPr>
          <p:cNvPr id="584" name="Shape 584"/>
          <p:cNvSpPr txBox="1"/>
          <p:nvPr/>
        </p:nvSpPr>
        <p:spPr>
          <a:xfrm>
            <a:off x="2411760" y="3500273"/>
            <a:ext cx="1224136" cy="4924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600" b="1">
                <a:solidFill>
                  <a:schemeClr val="lt1"/>
                </a:solidFill>
                <a:latin typeface="Nunito Light"/>
                <a:ea typeface="Nunito Light"/>
                <a:cs typeface="Nunito Light"/>
                <a:sym typeface="Nunito Light"/>
              </a:rPr>
              <a:t>47,2%</a:t>
            </a:r>
          </a:p>
        </p:txBody>
      </p:sp>
      <p:sp>
        <p:nvSpPr>
          <p:cNvPr id="585" name="Shape 585"/>
          <p:cNvSpPr txBox="1"/>
          <p:nvPr/>
        </p:nvSpPr>
        <p:spPr>
          <a:xfrm>
            <a:off x="4067944" y="2337887"/>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dirty="0">
                <a:solidFill>
                  <a:schemeClr val="lt1"/>
                </a:solidFill>
                <a:latin typeface="Nunito Light"/>
                <a:ea typeface="Nunito Light"/>
                <a:cs typeface="Nunito Light"/>
                <a:sym typeface="Nunito Light"/>
              </a:rPr>
              <a:t>13,3%</a:t>
            </a:r>
          </a:p>
        </p:txBody>
      </p:sp>
      <p:sp>
        <p:nvSpPr>
          <p:cNvPr id="586" name="Shape 586"/>
          <p:cNvSpPr txBox="1"/>
          <p:nvPr/>
        </p:nvSpPr>
        <p:spPr>
          <a:xfrm>
            <a:off x="4788024" y="3126740"/>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12,7%</a:t>
            </a:r>
          </a:p>
        </p:txBody>
      </p:sp>
      <p:sp>
        <p:nvSpPr>
          <p:cNvPr id="587" name="Shape 587"/>
          <p:cNvSpPr txBox="1"/>
          <p:nvPr/>
        </p:nvSpPr>
        <p:spPr>
          <a:xfrm>
            <a:off x="5076056" y="3892986"/>
            <a:ext cx="1224136" cy="40011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000" b="1">
                <a:solidFill>
                  <a:schemeClr val="lt1"/>
                </a:solidFill>
                <a:latin typeface="Nunito Light"/>
                <a:ea typeface="Nunito Light"/>
                <a:cs typeface="Nunito Light"/>
                <a:sym typeface="Nunito Light"/>
              </a:rPr>
              <a:t>4,6%</a:t>
            </a:r>
          </a:p>
        </p:txBody>
      </p:sp>
      <p:sp>
        <p:nvSpPr>
          <p:cNvPr id="588" name="Shape 588"/>
          <p:cNvSpPr txBox="1"/>
          <p:nvPr/>
        </p:nvSpPr>
        <p:spPr>
          <a:xfrm>
            <a:off x="5076056" y="4365104"/>
            <a:ext cx="1224136"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b="1">
                <a:solidFill>
                  <a:schemeClr val="lt1"/>
                </a:solidFill>
                <a:latin typeface="Nunito Light"/>
                <a:ea typeface="Nunito Light"/>
                <a:cs typeface="Nunito Light"/>
                <a:sym typeface="Nunito Light"/>
              </a:rPr>
              <a:t>3,8%</a:t>
            </a:r>
          </a:p>
        </p:txBody>
      </p:sp>
      <p:sp>
        <p:nvSpPr>
          <p:cNvPr id="589" name="Shape 589"/>
          <p:cNvSpPr txBox="1"/>
          <p:nvPr/>
        </p:nvSpPr>
        <p:spPr>
          <a:xfrm rot="5400000">
            <a:off x="1769582" y="3733381"/>
            <a:ext cx="4732357" cy="25579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600" dirty="0">
                <a:solidFill>
                  <a:srgbClr val="002060"/>
                </a:solidFill>
                <a:latin typeface="Nunito Light"/>
                <a:ea typeface="Nunito Light"/>
                <a:cs typeface="Nunito Light"/>
                <a:sym typeface="Nunito Light"/>
                <a:hlinkClick r:id="rId3"/>
              </a:rPr>
              <a:t>CC BY</a:t>
            </a:r>
            <a:r>
              <a:rPr lang="en-GB" sz="600" dirty="0">
                <a:solidFill>
                  <a:srgbClr val="002060"/>
                </a:solidFill>
                <a:latin typeface="Nunito Light"/>
                <a:ea typeface="Nunito Light"/>
                <a:cs typeface="Nunito Light"/>
                <a:sym typeface="Nunito Light"/>
              </a:rPr>
              <a:t> Source: Schneider, Jens; </a:t>
            </a:r>
            <a:r>
              <a:rPr lang="en-GB" sz="600" dirty="0" err="1">
                <a:solidFill>
                  <a:srgbClr val="002060"/>
                </a:solidFill>
                <a:latin typeface="Nunito Light"/>
                <a:ea typeface="Nunito Light"/>
                <a:cs typeface="Nunito Light"/>
                <a:sym typeface="Nunito Light"/>
              </a:rPr>
              <a:t>Crul</a:t>
            </a:r>
            <a:r>
              <a:rPr lang="en-GB" sz="600" dirty="0">
                <a:solidFill>
                  <a:srgbClr val="002060"/>
                </a:solidFill>
                <a:latin typeface="Nunito Light"/>
                <a:ea typeface="Nunito Light"/>
                <a:cs typeface="Nunito Light"/>
                <a:sym typeface="Nunito Light"/>
              </a:rPr>
              <a:t>, Maurice &amp; </a:t>
            </a:r>
            <a:r>
              <a:rPr lang="en-GB" sz="600" dirty="0" err="1">
                <a:solidFill>
                  <a:srgbClr val="002060"/>
                </a:solidFill>
                <a:latin typeface="Nunito Light"/>
                <a:ea typeface="Nunito Light"/>
                <a:cs typeface="Nunito Light"/>
                <a:sym typeface="Nunito Light"/>
              </a:rPr>
              <a:t>Frans</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Lelie</a:t>
            </a:r>
            <a:r>
              <a:rPr lang="en-GB" sz="600" dirty="0">
                <a:solidFill>
                  <a:srgbClr val="002060"/>
                </a:solidFill>
                <a:latin typeface="Nunito Light"/>
                <a:ea typeface="Nunito Light"/>
                <a:cs typeface="Nunito Light"/>
                <a:sym typeface="Nunito Light"/>
              </a:rPr>
              <a:t>. 2015. Generation Mix. Die </a:t>
            </a:r>
            <a:r>
              <a:rPr lang="en-GB" sz="600" dirty="0" err="1">
                <a:solidFill>
                  <a:srgbClr val="002060"/>
                </a:solidFill>
                <a:latin typeface="Nunito Light"/>
                <a:ea typeface="Nunito Light"/>
                <a:cs typeface="Nunito Light"/>
                <a:sym typeface="Nunito Light"/>
              </a:rPr>
              <a:t>superdiverse</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Zukunft</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unserer</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Städte</a:t>
            </a:r>
            <a:r>
              <a:rPr lang="en-GB" sz="600" dirty="0">
                <a:solidFill>
                  <a:srgbClr val="002060"/>
                </a:solidFill>
                <a:latin typeface="Nunito Light"/>
                <a:ea typeface="Nunito Light"/>
                <a:cs typeface="Nunito Light"/>
                <a:sym typeface="Nunito Light"/>
              </a:rPr>
              <a:t> und was </a:t>
            </a:r>
            <a:r>
              <a:rPr lang="en-GB" sz="600" dirty="0" err="1">
                <a:solidFill>
                  <a:srgbClr val="002060"/>
                </a:solidFill>
                <a:latin typeface="Nunito Light"/>
                <a:ea typeface="Nunito Light"/>
                <a:cs typeface="Nunito Light"/>
                <a:sym typeface="Nunito Light"/>
              </a:rPr>
              <a:t>wir</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daraus</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machen</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Münster</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Waxmann</a:t>
            </a:r>
            <a:r>
              <a:rPr lang="en-GB" sz="600" dirty="0">
                <a:solidFill>
                  <a:srgbClr val="002060"/>
                </a:solidFill>
                <a:latin typeface="Nunito Light"/>
                <a:ea typeface="Nunito Light"/>
                <a:cs typeface="Nunito Light"/>
                <a:sym typeface="Nunito Light"/>
              </a:rPr>
              <a:t> </a:t>
            </a:r>
            <a:r>
              <a:rPr lang="en-GB" sz="600" dirty="0">
                <a:solidFill>
                  <a:srgbClr val="002060"/>
                </a:solidFill>
                <a:latin typeface="Nunito Light"/>
                <a:ea typeface="Nunito Light"/>
                <a:cs typeface="Nunito Light"/>
                <a:sym typeface="Nunito Light"/>
                <a:hlinkClick r:id="rId4"/>
              </a:rPr>
              <a:t>www.waxmann.com/buch3182</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Infographic</a:t>
            </a:r>
            <a:r>
              <a:rPr lang="en-GB" sz="600" dirty="0">
                <a:solidFill>
                  <a:srgbClr val="002060"/>
                </a:solidFill>
                <a:latin typeface="Nunito Light"/>
                <a:ea typeface="Nunito Light"/>
                <a:cs typeface="Nunito Light"/>
                <a:sym typeface="Nunito Light"/>
              </a:rPr>
              <a:t> by </a:t>
            </a:r>
            <a:r>
              <a:rPr lang="en-GB" sz="600" dirty="0">
                <a:solidFill>
                  <a:srgbClr val="002060"/>
                </a:solidFill>
                <a:latin typeface="Nunito Light"/>
                <a:ea typeface="Nunito Light"/>
                <a:cs typeface="Nunito Light"/>
                <a:sym typeface="Nunito Light"/>
                <a:hlinkClick r:id="rId5"/>
              </a:rPr>
              <a:t>A. </a:t>
            </a:r>
            <a:r>
              <a:rPr lang="en-GB" sz="600" dirty="0" err="1">
                <a:solidFill>
                  <a:schemeClr val="bg2">
                    <a:lumMod val="75000"/>
                  </a:schemeClr>
                </a:solidFill>
                <a:latin typeface="Nunito Light"/>
                <a:ea typeface="Nunito Light"/>
                <a:cs typeface="Nunito Light"/>
                <a:sym typeface="Nunito Light"/>
                <a:hlinkClick r:id="rId5"/>
              </a:rPr>
              <a:t>Vlasblom</a:t>
            </a:r>
            <a:r>
              <a:rPr lang="en-GB" sz="600" dirty="0">
                <a:solidFill>
                  <a:schemeClr val="bg2">
                    <a:lumMod val="75000"/>
                  </a:schemeClr>
                </a:solidFill>
                <a:latin typeface="Nunito Light"/>
                <a:ea typeface="Nunito Light"/>
                <a:cs typeface="Nunito Light"/>
                <a:sym typeface="Nunito Light"/>
                <a:hlinkClick r:id="rId5"/>
              </a:rPr>
              <a:t> von </a:t>
            </a:r>
            <a:r>
              <a:rPr lang="en-GB" sz="600" dirty="0" err="1">
                <a:solidFill>
                  <a:schemeClr val="bg2">
                    <a:lumMod val="75000"/>
                  </a:schemeClr>
                </a:solidFill>
                <a:latin typeface="Nunito Light"/>
                <a:ea typeface="Nunito Light"/>
                <a:cs typeface="Nunito Light"/>
                <a:sym typeface="Nunito Light"/>
                <a:hlinkClick r:id="rId5"/>
              </a:rPr>
              <a:t>Zeppa</a:t>
            </a:r>
            <a:r>
              <a:rPr lang="en-GB" sz="600" dirty="0">
                <a:solidFill>
                  <a:srgbClr val="002060"/>
                </a:solidFill>
                <a:latin typeface="Nunito Light"/>
                <a:ea typeface="Nunito Light"/>
                <a:cs typeface="Nunito Light"/>
                <a:sym typeface="Nunito Light"/>
                <a:hlinkClick r:id="rId5"/>
              </a:rPr>
              <a:t> (Amsterdam)</a:t>
            </a:r>
            <a:r>
              <a:rPr lang="en-GB" sz="600" dirty="0">
                <a:solidFill>
                  <a:srgbClr val="002060"/>
                </a:solidFill>
                <a:latin typeface="Nunito Light"/>
                <a:ea typeface="Nunito Light"/>
                <a:cs typeface="Nunito Light"/>
                <a:sym typeface="Nunito Light"/>
              </a:rPr>
              <a:t>; used by permission</a:t>
            </a:r>
          </a:p>
        </p:txBody>
      </p:sp>
      <p:pic>
        <p:nvPicPr>
          <p:cNvPr id="590" name="Shape 590"/>
          <p:cNvPicPr preferRelativeResize="0">
            <a:picLocks noGrp="1"/>
          </p:cNvPicPr>
          <p:nvPr>
            <p:ph type="body" idx="1"/>
          </p:nvPr>
        </p:nvPicPr>
        <p:blipFill rotWithShape="1">
          <a:blip r:embed="rId6">
            <a:alphaModFix/>
          </a:blip>
          <a:srcRect/>
          <a:stretch/>
        </p:blipFill>
        <p:spPr>
          <a:xfrm>
            <a:off x="393947" y="1500174"/>
            <a:ext cx="3505449" cy="4711271"/>
          </a:xfrm>
          <a:prstGeom prst="rect">
            <a:avLst/>
          </a:prstGeom>
          <a:noFill/>
          <a:ln w="38100" cap="flat" cmpd="sng">
            <a:solidFill>
              <a:schemeClr val="accent1"/>
            </a:solidFill>
            <a:prstDash val="solid"/>
            <a:round/>
            <a:headEnd type="none" w="med" len="med"/>
            <a:tailEnd type="none" w="med" len="med"/>
          </a:ln>
        </p:spPr>
      </p:pic>
      <p:sp>
        <p:nvSpPr>
          <p:cNvPr id="591" name="Shape 591"/>
          <p:cNvSpPr txBox="1"/>
          <p:nvPr/>
        </p:nvSpPr>
        <p:spPr>
          <a:xfrm>
            <a:off x="4229141" y="1518157"/>
            <a:ext cx="4735293" cy="602125"/>
          </a:xfrm>
          <a:prstGeom prst="rect">
            <a:avLst/>
          </a:prstGeom>
          <a:noFill/>
          <a:ln>
            <a:noFill/>
          </a:ln>
        </p:spPr>
        <p:txBody>
          <a:bodyPr wrap="square" lIns="91425" tIns="45700" rIns="91425" bIns="45700" anchor="t" anchorCtr="0">
            <a:noAutofit/>
          </a:bodyPr>
          <a:lstStyle/>
          <a:p>
            <a:pPr marL="0" marR="0" lvl="0" indent="-203200" algn="l" rtl="0">
              <a:spcBef>
                <a:spcPts val="0"/>
              </a:spcBef>
              <a:buClr>
                <a:srgbClr val="366092"/>
              </a:buClr>
              <a:buSzPct val="100000"/>
              <a:buFont typeface="Noto Sans Symbols"/>
              <a:buNone/>
            </a:pPr>
            <a:r>
              <a:rPr lang="en-GB" sz="2400" dirty="0">
                <a:solidFill>
                  <a:srgbClr val="366092"/>
                </a:solidFill>
                <a:latin typeface="Nunito Light"/>
                <a:ea typeface="Nunito Light"/>
                <a:cs typeface="Nunito Light"/>
                <a:sym typeface="Nunito Light"/>
              </a:rPr>
              <a:t>Developing an open mind for commonalities</a:t>
            </a:r>
          </a:p>
        </p:txBody>
      </p:sp>
      <p:sp>
        <p:nvSpPr>
          <p:cNvPr id="592" name="Shape 592"/>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11455" algn="l" rtl="0">
              <a:spcBef>
                <a:spcPts val="0"/>
              </a:spcBef>
              <a:buClr>
                <a:srgbClr val="76923C"/>
              </a:buClr>
              <a:buSzPct val="100909"/>
              <a:buFont typeface="Noto Sans Symbols"/>
              <a:buNone/>
            </a:pPr>
            <a:r>
              <a:rPr lang="en-GB" sz="3330" b="0" i="0" u="none" strike="noStrike" cap="none" dirty="0">
                <a:solidFill>
                  <a:srgbClr val="76923C"/>
                </a:solidFill>
                <a:latin typeface="Nunito Light"/>
                <a:ea typeface="Nunito Light"/>
                <a:cs typeface="Nunito Light"/>
                <a:sym typeface="Nunito Light"/>
              </a:rPr>
              <a:t>Reasons </a:t>
            </a:r>
            <a:r>
              <a:rPr lang="it-IT" sz="3330" b="0" i="0" u="none" strike="noStrike" cap="none" dirty="0">
                <a:solidFill>
                  <a:srgbClr val="76923C"/>
                </a:solidFill>
                <a:latin typeface="Nunito Light"/>
                <a:ea typeface="Nunito Light"/>
                <a:cs typeface="Nunito Light"/>
                <a:sym typeface="Nunito Light"/>
              </a:rPr>
              <a:t>to </a:t>
            </a:r>
            <a:r>
              <a:rPr lang="it-IT" sz="3330" b="0" i="0" u="none" strike="noStrike" cap="none" dirty="0" err="1">
                <a:solidFill>
                  <a:srgbClr val="76923C"/>
                </a:solidFill>
                <a:latin typeface="Nunito Light"/>
                <a:ea typeface="Nunito Light"/>
                <a:cs typeface="Nunito Light"/>
                <a:sym typeface="Nunito Light"/>
              </a:rPr>
              <a:t>consider</a:t>
            </a:r>
            <a:r>
              <a:rPr lang="en-GB" sz="3330" b="0" i="0" u="none" strike="noStrike" cap="none" dirty="0">
                <a:solidFill>
                  <a:srgbClr val="76923C"/>
                </a:solidFill>
                <a:latin typeface="Nunito Light"/>
                <a:ea typeface="Nunito Light"/>
                <a:cs typeface="Nunito Light"/>
                <a:sym typeface="Nunito Light"/>
              </a:rPr>
              <a:t> multi-collectivity </a:t>
            </a:r>
          </a:p>
        </p:txBody>
      </p:sp>
      <p:sp>
        <p:nvSpPr>
          <p:cNvPr id="600" name="Shape 600"/>
          <p:cNvSpPr txBox="1"/>
          <p:nvPr/>
        </p:nvSpPr>
        <p:spPr>
          <a:xfrm>
            <a:off x="2411760" y="2243641"/>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15,3%</a:t>
            </a:r>
          </a:p>
        </p:txBody>
      </p:sp>
      <p:sp>
        <p:nvSpPr>
          <p:cNvPr id="601" name="Shape 601"/>
          <p:cNvSpPr txBox="1"/>
          <p:nvPr/>
        </p:nvSpPr>
        <p:spPr>
          <a:xfrm>
            <a:off x="3131840" y="4564987"/>
            <a:ext cx="1224136"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b="1">
                <a:solidFill>
                  <a:schemeClr val="lt1"/>
                </a:solidFill>
                <a:latin typeface="Nunito Light"/>
                <a:ea typeface="Nunito Light"/>
                <a:cs typeface="Nunito Light"/>
                <a:sym typeface="Nunito Light"/>
              </a:rPr>
              <a:t>4,4%</a:t>
            </a:r>
          </a:p>
        </p:txBody>
      </p:sp>
      <p:sp>
        <p:nvSpPr>
          <p:cNvPr id="602" name="Shape 602"/>
          <p:cNvSpPr txBox="1"/>
          <p:nvPr/>
        </p:nvSpPr>
        <p:spPr>
          <a:xfrm>
            <a:off x="2411760" y="3500273"/>
            <a:ext cx="1224136" cy="4924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600" b="1">
                <a:solidFill>
                  <a:schemeClr val="lt1"/>
                </a:solidFill>
                <a:latin typeface="Nunito Light"/>
                <a:ea typeface="Nunito Light"/>
                <a:cs typeface="Nunito Light"/>
                <a:sym typeface="Nunito Light"/>
              </a:rPr>
              <a:t>47,2%</a:t>
            </a:r>
          </a:p>
        </p:txBody>
      </p:sp>
      <p:sp>
        <p:nvSpPr>
          <p:cNvPr id="603" name="Shape 603"/>
          <p:cNvSpPr txBox="1"/>
          <p:nvPr/>
        </p:nvSpPr>
        <p:spPr>
          <a:xfrm>
            <a:off x="4067944" y="2337887"/>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13,3%</a:t>
            </a:r>
          </a:p>
        </p:txBody>
      </p:sp>
      <p:sp>
        <p:nvSpPr>
          <p:cNvPr id="604" name="Shape 604"/>
          <p:cNvSpPr txBox="1"/>
          <p:nvPr/>
        </p:nvSpPr>
        <p:spPr>
          <a:xfrm>
            <a:off x="4788024" y="3126740"/>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12,7%</a:t>
            </a:r>
          </a:p>
        </p:txBody>
      </p:sp>
      <p:sp>
        <p:nvSpPr>
          <p:cNvPr id="605" name="Shape 605"/>
          <p:cNvSpPr txBox="1"/>
          <p:nvPr/>
        </p:nvSpPr>
        <p:spPr>
          <a:xfrm>
            <a:off x="5076056" y="3892986"/>
            <a:ext cx="1224136" cy="40011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000" b="1">
                <a:solidFill>
                  <a:schemeClr val="lt1"/>
                </a:solidFill>
                <a:latin typeface="Nunito Light"/>
                <a:ea typeface="Nunito Light"/>
                <a:cs typeface="Nunito Light"/>
                <a:sym typeface="Nunito Light"/>
              </a:rPr>
              <a:t>4,6%</a:t>
            </a:r>
          </a:p>
        </p:txBody>
      </p:sp>
      <p:sp>
        <p:nvSpPr>
          <p:cNvPr id="606" name="Shape 606"/>
          <p:cNvSpPr txBox="1"/>
          <p:nvPr/>
        </p:nvSpPr>
        <p:spPr>
          <a:xfrm>
            <a:off x="5076056" y="4365104"/>
            <a:ext cx="1224136"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b="1">
                <a:solidFill>
                  <a:schemeClr val="lt1"/>
                </a:solidFill>
                <a:latin typeface="Nunito Light"/>
                <a:ea typeface="Nunito Light"/>
                <a:cs typeface="Nunito Light"/>
                <a:sym typeface="Nunito Light"/>
              </a:rPr>
              <a:t>3,8%</a:t>
            </a:r>
          </a:p>
        </p:txBody>
      </p:sp>
      <p:sp>
        <p:nvSpPr>
          <p:cNvPr id="608" name="Shape 608"/>
          <p:cNvSpPr txBox="1"/>
          <p:nvPr/>
        </p:nvSpPr>
        <p:spPr>
          <a:xfrm>
            <a:off x="4229141" y="1523088"/>
            <a:ext cx="4735293" cy="602125"/>
          </a:xfrm>
          <a:prstGeom prst="rect">
            <a:avLst/>
          </a:prstGeom>
          <a:noFill/>
          <a:ln>
            <a:noFill/>
          </a:ln>
        </p:spPr>
        <p:txBody>
          <a:bodyPr wrap="square" lIns="91425" tIns="45700" rIns="91425" bIns="45700" anchor="t" anchorCtr="0">
            <a:noAutofit/>
          </a:bodyPr>
          <a:lstStyle/>
          <a:p>
            <a:pPr marL="0" marR="0" lvl="0" indent="-203200" algn="l" rtl="0">
              <a:spcBef>
                <a:spcPts val="0"/>
              </a:spcBef>
              <a:buClr>
                <a:srgbClr val="366092"/>
              </a:buClr>
              <a:buSzPct val="100000"/>
              <a:buFont typeface="Noto Sans Symbols"/>
              <a:buNone/>
            </a:pPr>
            <a:r>
              <a:rPr lang="en-GB" sz="2400" dirty="0">
                <a:solidFill>
                  <a:srgbClr val="366092"/>
                </a:solidFill>
                <a:latin typeface="Nunito Light"/>
                <a:ea typeface="Nunito Light"/>
                <a:cs typeface="Nunito Light"/>
                <a:sym typeface="Nunito Light"/>
              </a:rPr>
              <a:t>Developing an open mind for commonalities</a:t>
            </a:r>
          </a:p>
        </p:txBody>
      </p:sp>
      <p:pic>
        <p:nvPicPr>
          <p:cNvPr id="609" name="Shape 609"/>
          <p:cNvPicPr preferRelativeResize="0"/>
          <p:nvPr/>
        </p:nvPicPr>
        <p:blipFill rotWithShape="1">
          <a:blip r:embed="rId3">
            <a:alphaModFix/>
          </a:blip>
          <a:srcRect/>
          <a:stretch/>
        </p:blipFill>
        <p:spPr>
          <a:xfrm>
            <a:off x="395534" y="1525109"/>
            <a:ext cx="3525360" cy="4654354"/>
          </a:xfrm>
          <a:prstGeom prst="rect">
            <a:avLst/>
          </a:prstGeom>
          <a:noFill/>
          <a:ln w="38100" cap="flat" cmpd="sng">
            <a:solidFill>
              <a:schemeClr val="accent1"/>
            </a:solidFill>
            <a:prstDash val="solid"/>
            <a:round/>
            <a:headEnd type="none" w="med" len="med"/>
            <a:tailEnd type="none" w="med" len="med"/>
          </a:ln>
        </p:spPr>
      </p:pic>
      <p:sp>
        <p:nvSpPr>
          <p:cNvPr id="610" name="Shape 610"/>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
        <p:nvSpPr>
          <p:cNvPr id="15" name="Shape 589">
            <a:extLst>
              <a:ext uri="{FF2B5EF4-FFF2-40B4-BE49-F238E27FC236}">
                <a16:creationId xmlns:a16="http://schemas.microsoft.com/office/drawing/2014/main" id="{220F9963-B9C7-AD46-9073-3E2FF6DFB51E}"/>
              </a:ext>
            </a:extLst>
          </p:cNvPr>
          <p:cNvSpPr txBox="1"/>
          <p:nvPr/>
        </p:nvSpPr>
        <p:spPr>
          <a:xfrm rot="5400000">
            <a:off x="1843720" y="3678467"/>
            <a:ext cx="4732357" cy="25579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600" dirty="0">
                <a:solidFill>
                  <a:srgbClr val="002060"/>
                </a:solidFill>
                <a:latin typeface="Nunito Light"/>
                <a:ea typeface="Nunito Light"/>
                <a:cs typeface="Nunito Light"/>
                <a:sym typeface="Nunito Light"/>
                <a:hlinkClick r:id="rId4"/>
              </a:rPr>
              <a:t>CC BY</a:t>
            </a:r>
            <a:r>
              <a:rPr lang="en-GB" sz="600" dirty="0">
                <a:solidFill>
                  <a:srgbClr val="002060"/>
                </a:solidFill>
                <a:latin typeface="Nunito Light"/>
                <a:ea typeface="Nunito Light"/>
                <a:cs typeface="Nunito Light"/>
                <a:sym typeface="Nunito Light"/>
              </a:rPr>
              <a:t> Source: Schneider, Jens; </a:t>
            </a:r>
            <a:r>
              <a:rPr lang="en-GB" sz="600" dirty="0" err="1">
                <a:solidFill>
                  <a:srgbClr val="002060"/>
                </a:solidFill>
                <a:latin typeface="Nunito Light"/>
                <a:ea typeface="Nunito Light"/>
                <a:cs typeface="Nunito Light"/>
                <a:sym typeface="Nunito Light"/>
              </a:rPr>
              <a:t>Crul</a:t>
            </a:r>
            <a:r>
              <a:rPr lang="en-GB" sz="600" dirty="0">
                <a:solidFill>
                  <a:srgbClr val="002060"/>
                </a:solidFill>
                <a:latin typeface="Nunito Light"/>
                <a:ea typeface="Nunito Light"/>
                <a:cs typeface="Nunito Light"/>
                <a:sym typeface="Nunito Light"/>
              </a:rPr>
              <a:t>, Maurice &amp; </a:t>
            </a:r>
            <a:r>
              <a:rPr lang="en-GB" sz="600" dirty="0" err="1">
                <a:solidFill>
                  <a:srgbClr val="002060"/>
                </a:solidFill>
                <a:latin typeface="Nunito Light"/>
                <a:ea typeface="Nunito Light"/>
                <a:cs typeface="Nunito Light"/>
                <a:sym typeface="Nunito Light"/>
              </a:rPr>
              <a:t>Frans</a:t>
            </a:r>
            <a:r>
              <a:rPr lang="en-GB" sz="600" dirty="0">
                <a:solidFill>
                  <a:srgbClr val="002060"/>
                </a:solidFill>
                <a:latin typeface="Nunito Light"/>
                <a:ea typeface="Nunito Light"/>
                <a:cs typeface="Nunito Light"/>
                <a:sym typeface="Nunito Light"/>
              </a:rPr>
              <a:t> Leslie 2015. Generation Mix. Die </a:t>
            </a:r>
            <a:r>
              <a:rPr lang="en-GB" sz="600" dirty="0" err="1">
                <a:solidFill>
                  <a:srgbClr val="002060"/>
                </a:solidFill>
                <a:latin typeface="Nunito Light"/>
                <a:ea typeface="Nunito Light"/>
                <a:cs typeface="Nunito Light"/>
                <a:sym typeface="Nunito Light"/>
              </a:rPr>
              <a:t>superdiverse</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Zukunft</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unserer</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Städte</a:t>
            </a:r>
            <a:r>
              <a:rPr lang="en-GB" sz="600" dirty="0">
                <a:solidFill>
                  <a:srgbClr val="002060"/>
                </a:solidFill>
                <a:latin typeface="Nunito Light"/>
                <a:ea typeface="Nunito Light"/>
                <a:cs typeface="Nunito Light"/>
                <a:sym typeface="Nunito Light"/>
              </a:rPr>
              <a:t> und was </a:t>
            </a:r>
            <a:r>
              <a:rPr lang="en-GB" sz="600" dirty="0" err="1">
                <a:solidFill>
                  <a:srgbClr val="002060"/>
                </a:solidFill>
                <a:latin typeface="Nunito Light"/>
                <a:ea typeface="Nunito Light"/>
                <a:cs typeface="Nunito Light"/>
                <a:sym typeface="Nunito Light"/>
              </a:rPr>
              <a:t>wir</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daraus</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machen</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Münster</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Waxmann</a:t>
            </a:r>
            <a:r>
              <a:rPr lang="en-GB" sz="600" dirty="0">
                <a:solidFill>
                  <a:srgbClr val="002060"/>
                </a:solidFill>
                <a:latin typeface="Nunito Light"/>
                <a:ea typeface="Nunito Light"/>
                <a:cs typeface="Nunito Light"/>
                <a:sym typeface="Nunito Light"/>
              </a:rPr>
              <a:t>. </a:t>
            </a:r>
            <a:r>
              <a:rPr lang="en-GB" sz="600" dirty="0">
                <a:solidFill>
                  <a:srgbClr val="002060"/>
                </a:solidFill>
                <a:latin typeface="Nunito Light"/>
                <a:ea typeface="Nunito Light"/>
                <a:cs typeface="Nunito Light"/>
                <a:sym typeface="Nunito Light"/>
                <a:hlinkClick r:id="rId5"/>
              </a:rPr>
              <a:t>www.waxmann.com/buch3182</a:t>
            </a:r>
            <a:r>
              <a:rPr lang="en-GB" sz="600" dirty="0">
                <a:solidFill>
                  <a:srgbClr val="002060"/>
                </a:solidFill>
                <a:latin typeface="Nunito Light"/>
                <a:ea typeface="Nunito Light"/>
                <a:cs typeface="Nunito Light"/>
                <a:sym typeface="Nunito Light"/>
              </a:rPr>
              <a:t>. </a:t>
            </a:r>
            <a:r>
              <a:rPr lang="en-GB" sz="600" dirty="0" err="1">
                <a:solidFill>
                  <a:srgbClr val="002060"/>
                </a:solidFill>
                <a:latin typeface="Nunito Light"/>
                <a:ea typeface="Nunito Light"/>
                <a:cs typeface="Nunito Light"/>
                <a:sym typeface="Nunito Light"/>
              </a:rPr>
              <a:t>Infographic</a:t>
            </a:r>
            <a:r>
              <a:rPr lang="en-GB" sz="600" dirty="0">
                <a:solidFill>
                  <a:srgbClr val="002060"/>
                </a:solidFill>
                <a:latin typeface="Nunito Light"/>
                <a:ea typeface="Nunito Light"/>
                <a:cs typeface="Nunito Light"/>
                <a:sym typeface="Nunito Light"/>
              </a:rPr>
              <a:t> by </a:t>
            </a:r>
            <a:r>
              <a:rPr lang="en-GB" sz="600" dirty="0">
                <a:solidFill>
                  <a:srgbClr val="002060"/>
                </a:solidFill>
                <a:latin typeface="Nunito Light"/>
                <a:ea typeface="Nunito Light"/>
                <a:cs typeface="Nunito Light"/>
                <a:sym typeface="Nunito Light"/>
                <a:hlinkClick r:id="rId6"/>
              </a:rPr>
              <a:t>A. </a:t>
            </a:r>
            <a:r>
              <a:rPr lang="en-GB" sz="600" dirty="0" err="1">
                <a:solidFill>
                  <a:schemeClr val="bg2">
                    <a:lumMod val="75000"/>
                  </a:schemeClr>
                </a:solidFill>
                <a:latin typeface="Nunito Light"/>
                <a:ea typeface="Nunito Light"/>
                <a:cs typeface="Nunito Light"/>
                <a:sym typeface="Nunito Light"/>
                <a:hlinkClick r:id="rId6"/>
              </a:rPr>
              <a:t>Vlasblom</a:t>
            </a:r>
            <a:r>
              <a:rPr lang="en-GB" sz="600" dirty="0">
                <a:solidFill>
                  <a:schemeClr val="bg2">
                    <a:lumMod val="75000"/>
                  </a:schemeClr>
                </a:solidFill>
                <a:latin typeface="Nunito Light"/>
                <a:ea typeface="Nunito Light"/>
                <a:cs typeface="Nunito Light"/>
                <a:sym typeface="Nunito Light"/>
                <a:hlinkClick r:id="rId6"/>
              </a:rPr>
              <a:t> von </a:t>
            </a:r>
            <a:r>
              <a:rPr lang="en-GB" sz="600" dirty="0" err="1">
                <a:solidFill>
                  <a:schemeClr val="bg2">
                    <a:lumMod val="75000"/>
                  </a:schemeClr>
                </a:solidFill>
                <a:latin typeface="Nunito Light"/>
                <a:ea typeface="Nunito Light"/>
                <a:cs typeface="Nunito Light"/>
                <a:sym typeface="Nunito Light"/>
                <a:hlinkClick r:id="rId6"/>
              </a:rPr>
              <a:t>Zeppa</a:t>
            </a:r>
            <a:r>
              <a:rPr lang="en-GB" sz="600" dirty="0">
                <a:solidFill>
                  <a:srgbClr val="002060"/>
                </a:solidFill>
                <a:latin typeface="Nunito Light"/>
                <a:ea typeface="Nunito Light"/>
                <a:cs typeface="Nunito Light"/>
                <a:sym typeface="Nunito Light"/>
                <a:hlinkClick r:id="rId6"/>
              </a:rPr>
              <a:t> (Amsterdam)</a:t>
            </a:r>
            <a:r>
              <a:rPr lang="en-GB" sz="600" dirty="0">
                <a:solidFill>
                  <a:srgbClr val="002060"/>
                </a:solidFill>
                <a:latin typeface="Nunito Light"/>
                <a:ea typeface="Nunito Light"/>
                <a:cs typeface="Nunito Light"/>
                <a:sym typeface="Nunito Light"/>
              </a:rPr>
              <a:t>, used by permission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11455" algn="l" rtl="0">
              <a:spcBef>
                <a:spcPts val="0"/>
              </a:spcBef>
              <a:buClr>
                <a:srgbClr val="76923C"/>
              </a:buClr>
              <a:buSzPct val="100909"/>
              <a:buFont typeface="Noto Sans Symbols"/>
              <a:buNone/>
            </a:pPr>
            <a:r>
              <a:rPr lang="en-GB" sz="3330" b="0" i="0" u="none" strike="noStrike" cap="none" dirty="0">
                <a:solidFill>
                  <a:srgbClr val="76923C"/>
                </a:solidFill>
                <a:latin typeface="Nunito Light"/>
                <a:ea typeface="Nunito Light"/>
                <a:cs typeface="Nunito Light"/>
                <a:sym typeface="Nunito Light"/>
              </a:rPr>
              <a:t>Reasons </a:t>
            </a:r>
            <a:r>
              <a:rPr lang="it-IT" sz="3330" b="0" i="0" u="none" strike="noStrike" cap="none" dirty="0">
                <a:solidFill>
                  <a:srgbClr val="76923C"/>
                </a:solidFill>
                <a:latin typeface="Nunito Light"/>
                <a:ea typeface="Nunito Light"/>
                <a:cs typeface="Nunito Light"/>
                <a:sym typeface="Nunito Light"/>
              </a:rPr>
              <a:t>to </a:t>
            </a:r>
            <a:r>
              <a:rPr lang="it-IT" sz="3330" b="0" i="0" u="none" strike="noStrike" cap="none" dirty="0" err="1">
                <a:solidFill>
                  <a:srgbClr val="76923C"/>
                </a:solidFill>
                <a:latin typeface="Nunito Light"/>
                <a:ea typeface="Nunito Light"/>
                <a:cs typeface="Nunito Light"/>
                <a:sym typeface="Nunito Light"/>
              </a:rPr>
              <a:t>consider</a:t>
            </a:r>
            <a:r>
              <a:rPr lang="en-GB" sz="3330" b="0" i="0" u="none" strike="noStrike" cap="none" dirty="0">
                <a:solidFill>
                  <a:srgbClr val="76923C"/>
                </a:solidFill>
                <a:latin typeface="Nunito Light"/>
                <a:ea typeface="Nunito Light"/>
                <a:cs typeface="Nunito Light"/>
                <a:sym typeface="Nunito Light"/>
              </a:rPr>
              <a:t> multi-collectivity </a:t>
            </a:r>
          </a:p>
        </p:txBody>
      </p:sp>
      <p:sp>
        <p:nvSpPr>
          <p:cNvPr id="618" name="Shape 618"/>
          <p:cNvSpPr txBox="1"/>
          <p:nvPr/>
        </p:nvSpPr>
        <p:spPr>
          <a:xfrm>
            <a:off x="2411760" y="2243641"/>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15,3%</a:t>
            </a:r>
          </a:p>
        </p:txBody>
      </p:sp>
      <p:sp>
        <p:nvSpPr>
          <p:cNvPr id="619" name="Shape 619"/>
          <p:cNvSpPr txBox="1"/>
          <p:nvPr/>
        </p:nvSpPr>
        <p:spPr>
          <a:xfrm>
            <a:off x="3131840" y="4564987"/>
            <a:ext cx="1224136"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b="1">
                <a:solidFill>
                  <a:schemeClr val="lt1"/>
                </a:solidFill>
                <a:latin typeface="Nunito Light"/>
                <a:ea typeface="Nunito Light"/>
                <a:cs typeface="Nunito Light"/>
                <a:sym typeface="Nunito Light"/>
              </a:rPr>
              <a:t>4,4%</a:t>
            </a:r>
          </a:p>
        </p:txBody>
      </p:sp>
      <p:sp>
        <p:nvSpPr>
          <p:cNvPr id="620" name="Shape 620"/>
          <p:cNvSpPr txBox="1"/>
          <p:nvPr/>
        </p:nvSpPr>
        <p:spPr>
          <a:xfrm>
            <a:off x="2411760" y="3500273"/>
            <a:ext cx="1224136" cy="4924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600" b="1">
                <a:solidFill>
                  <a:schemeClr val="lt1"/>
                </a:solidFill>
                <a:latin typeface="Nunito Light"/>
                <a:ea typeface="Nunito Light"/>
                <a:cs typeface="Nunito Light"/>
                <a:sym typeface="Nunito Light"/>
              </a:rPr>
              <a:t>47,2%</a:t>
            </a:r>
          </a:p>
        </p:txBody>
      </p:sp>
      <p:sp>
        <p:nvSpPr>
          <p:cNvPr id="621" name="Shape 621"/>
          <p:cNvSpPr txBox="1"/>
          <p:nvPr/>
        </p:nvSpPr>
        <p:spPr>
          <a:xfrm>
            <a:off x="4067944" y="2337887"/>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13,3%</a:t>
            </a:r>
          </a:p>
        </p:txBody>
      </p:sp>
      <p:sp>
        <p:nvSpPr>
          <p:cNvPr id="622" name="Shape 622"/>
          <p:cNvSpPr txBox="1"/>
          <p:nvPr/>
        </p:nvSpPr>
        <p:spPr>
          <a:xfrm>
            <a:off x="4788024" y="3126740"/>
            <a:ext cx="1224136" cy="4462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300" b="1">
                <a:solidFill>
                  <a:schemeClr val="lt1"/>
                </a:solidFill>
                <a:latin typeface="Nunito Light"/>
                <a:ea typeface="Nunito Light"/>
                <a:cs typeface="Nunito Light"/>
                <a:sym typeface="Nunito Light"/>
              </a:rPr>
              <a:t>12,7%</a:t>
            </a:r>
          </a:p>
        </p:txBody>
      </p:sp>
      <p:sp>
        <p:nvSpPr>
          <p:cNvPr id="623" name="Shape 623"/>
          <p:cNvSpPr txBox="1"/>
          <p:nvPr/>
        </p:nvSpPr>
        <p:spPr>
          <a:xfrm>
            <a:off x="5076056" y="3892986"/>
            <a:ext cx="1224136" cy="40011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2000" b="1">
                <a:solidFill>
                  <a:schemeClr val="lt1"/>
                </a:solidFill>
                <a:latin typeface="Nunito Light"/>
                <a:ea typeface="Nunito Light"/>
                <a:cs typeface="Nunito Light"/>
                <a:sym typeface="Nunito Light"/>
              </a:rPr>
              <a:t>4,6%</a:t>
            </a:r>
          </a:p>
        </p:txBody>
      </p:sp>
      <p:sp>
        <p:nvSpPr>
          <p:cNvPr id="624" name="Shape 624"/>
          <p:cNvSpPr txBox="1"/>
          <p:nvPr/>
        </p:nvSpPr>
        <p:spPr>
          <a:xfrm>
            <a:off x="5076056" y="4365104"/>
            <a:ext cx="1224136"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b="1">
                <a:solidFill>
                  <a:schemeClr val="lt1"/>
                </a:solidFill>
                <a:latin typeface="Nunito Light"/>
                <a:ea typeface="Nunito Light"/>
                <a:cs typeface="Nunito Light"/>
                <a:sym typeface="Nunito Light"/>
              </a:rPr>
              <a:t>3,8%</a:t>
            </a:r>
          </a:p>
        </p:txBody>
      </p:sp>
      <p:pic>
        <p:nvPicPr>
          <p:cNvPr id="625" name="Shape 625"/>
          <p:cNvPicPr preferRelativeResize="0">
            <a:picLocks noGrp="1"/>
          </p:cNvPicPr>
          <p:nvPr>
            <p:ph type="body" idx="1"/>
          </p:nvPr>
        </p:nvPicPr>
        <p:blipFill rotWithShape="1">
          <a:blip r:embed="rId3">
            <a:alphaModFix/>
          </a:blip>
          <a:srcRect/>
          <a:stretch/>
        </p:blipFill>
        <p:spPr>
          <a:xfrm>
            <a:off x="4211960" y="1772816"/>
            <a:ext cx="4503818" cy="4107959"/>
          </a:xfrm>
          <a:prstGeom prst="rect">
            <a:avLst/>
          </a:prstGeom>
          <a:noFill/>
          <a:ln w="38100" cap="flat" cmpd="sng">
            <a:solidFill>
              <a:schemeClr val="accent1"/>
            </a:solidFill>
            <a:prstDash val="solid"/>
            <a:round/>
            <a:headEnd type="none" w="med" len="med"/>
            <a:tailEnd type="none" w="med" len="med"/>
          </a:ln>
        </p:spPr>
      </p:pic>
      <p:sp>
        <p:nvSpPr>
          <p:cNvPr id="626" name="Shape 626"/>
          <p:cNvSpPr txBox="1"/>
          <p:nvPr/>
        </p:nvSpPr>
        <p:spPr>
          <a:xfrm>
            <a:off x="302839" y="1487810"/>
            <a:ext cx="3765105" cy="4605486"/>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Font typeface="Noto Sans Symbols"/>
              <a:buNone/>
            </a:pPr>
            <a:endParaRPr sz="2400" dirty="0">
              <a:solidFill>
                <a:srgbClr val="366092"/>
              </a:solidFill>
              <a:latin typeface="Nunito Light"/>
              <a:ea typeface="Nunito Light"/>
              <a:cs typeface="Nunito Light"/>
              <a:sym typeface="Nunito Light"/>
            </a:endParaRPr>
          </a:p>
          <a:p>
            <a:pPr marL="342900" marR="0" lvl="0" indent="-342900" algn="l" rtl="0">
              <a:spcBef>
                <a:spcPts val="480"/>
              </a:spcBef>
              <a:spcAft>
                <a:spcPts val="0"/>
              </a:spcAft>
              <a:buClr>
                <a:schemeClr val="dk1"/>
              </a:buClr>
              <a:buFont typeface="Noto Sans Symbols"/>
              <a:buNone/>
            </a:pPr>
            <a:endParaRPr sz="2400" dirty="0">
              <a:solidFill>
                <a:srgbClr val="366092"/>
              </a:solidFill>
              <a:latin typeface="Nunito Light"/>
              <a:ea typeface="Nunito Light"/>
              <a:cs typeface="Nunito Light"/>
              <a:sym typeface="Nunito Light"/>
            </a:endParaRPr>
          </a:p>
          <a:p>
            <a:pPr marL="342900" marR="0" lvl="0" indent="-342900" algn="l" rtl="0">
              <a:spcBef>
                <a:spcPts val="480"/>
              </a:spcBef>
              <a:spcAft>
                <a:spcPts val="0"/>
              </a:spcAft>
              <a:buClr>
                <a:schemeClr val="dk1"/>
              </a:buClr>
              <a:buFont typeface="Noto Sans Symbols"/>
              <a:buNone/>
            </a:pPr>
            <a:endParaRPr sz="2400" dirty="0">
              <a:solidFill>
                <a:srgbClr val="366092"/>
              </a:solidFill>
              <a:latin typeface="Nunito Light"/>
              <a:ea typeface="Nunito Light"/>
              <a:cs typeface="Nunito Light"/>
              <a:sym typeface="Nunito Light"/>
            </a:endParaRPr>
          </a:p>
          <a:p>
            <a:pPr marL="0" marR="0" lvl="0" indent="-152400" algn="l" rtl="0">
              <a:spcBef>
                <a:spcPts val="480"/>
              </a:spcBef>
              <a:buClr>
                <a:srgbClr val="366092"/>
              </a:buClr>
              <a:buSzPct val="100000"/>
              <a:buFont typeface="Noto Sans Symbols"/>
              <a:buNone/>
            </a:pPr>
            <a:r>
              <a:rPr lang="en-GB" sz="2400" dirty="0">
                <a:solidFill>
                  <a:srgbClr val="366092"/>
                </a:solidFill>
                <a:latin typeface="Nunito Light"/>
                <a:ea typeface="Nunito Light"/>
                <a:cs typeface="Nunito Light"/>
                <a:sym typeface="Nunito Light"/>
              </a:rPr>
              <a:t>‘Creolisation’ where the mixing of cultural elements leads to something new</a:t>
            </a:r>
          </a:p>
        </p:txBody>
      </p:sp>
      <p:sp>
        <p:nvSpPr>
          <p:cNvPr id="627" name="Shape 627"/>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
        <p:nvSpPr>
          <p:cNvPr id="14" name="Textfeld 13">
            <a:extLst>
              <a:ext uri="{FF2B5EF4-FFF2-40B4-BE49-F238E27FC236}">
                <a16:creationId xmlns:a16="http://schemas.microsoft.com/office/drawing/2014/main" id="{6EDA1372-36EB-4342-9C56-685AB8DF7FE0}"/>
              </a:ext>
            </a:extLst>
          </p:cNvPr>
          <p:cNvSpPr txBox="1">
            <a:spLocks noChangeArrowheads="1"/>
          </p:cNvSpPr>
          <p:nvPr/>
        </p:nvSpPr>
        <p:spPr bwMode="auto">
          <a:xfrm rot="5400000">
            <a:off x="7731947" y="2715612"/>
            <a:ext cx="227220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4"/>
              </a:rPr>
              <a:t>CC0</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5"/>
              </a:rPr>
              <a:t>pixabay</a:t>
            </a:r>
            <a:r>
              <a:rPr lang="de-DE" altLang="de-DE" sz="600" dirty="0">
                <a:solidFill>
                  <a:srgbClr val="002060"/>
                </a:solidFill>
                <a:latin typeface="Nunito Light"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323528" y="1551707"/>
            <a:ext cx="8229600" cy="4569371"/>
          </a:xfrm>
          <a:prstGeom prst="rect">
            <a:avLst/>
          </a:prstGeom>
          <a:noFill/>
          <a:ln>
            <a:noFill/>
          </a:ln>
        </p:spPr>
        <p:txBody>
          <a:bodyPr wrap="square" lIns="91425" tIns="45700" rIns="91425" bIns="45700" anchor="t" anchorCtr="0">
            <a:noAutofit/>
          </a:bodyPr>
          <a:lstStyle/>
          <a:p>
            <a:pPr marL="0" marR="0" lvl="0" indent="-203200" algn="l" rtl="0">
              <a:spcBef>
                <a:spcPts val="0"/>
              </a:spcBef>
              <a:spcAft>
                <a:spcPts val="0"/>
              </a:spcAft>
              <a:buClr>
                <a:srgbClr val="366092"/>
              </a:buClr>
              <a:buSzPct val="100000"/>
              <a:buFont typeface="Noto Sans Symbols"/>
              <a:buNone/>
            </a:pPr>
            <a:r>
              <a:rPr lang="en-GB" sz="3200" b="0" i="0" u="none" strike="noStrike" cap="none" dirty="0">
                <a:solidFill>
                  <a:srgbClr val="366092"/>
                </a:solidFill>
                <a:latin typeface="Nunito Light"/>
                <a:ea typeface="Nunito Light"/>
                <a:cs typeface="Nunito Light"/>
                <a:sym typeface="Nunito Light"/>
              </a:rPr>
              <a:t>EduBox 01:</a:t>
            </a:r>
            <a:br>
              <a:rPr lang="en-GB" sz="3200" b="0" i="0" u="none" strike="noStrike" cap="none" dirty="0">
                <a:solidFill>
                  <a:srgbClr val="366092"/>
                </a:solidFill>
                <a:latin typeface="Nunito Light"/>
                <a:ea typeface="Nunito Light"/>
                <a:cs typeface="Nunito Light"/>
                <a:sym typeface="Nunito Light"/>
              </a:rPr>
            </a:br>
            <a:r>
              <a:rPr lang="en-GB" sz="3200" b="1" i="0" u="none" strike="noStrike" cap="none" dirty="0">
                <a:solidFill>
                  <a:srgbClr val="366092"/>
                </a:solidFill>
                <a:latin typeface="Nunito Light"/>
                <a:ea typeface="Nunito Light"/>
                <a:cs typeface="Nunito Light"/>
                <a:sym typeface="Nunito Light"/>
              </a:rPr>
              <a:t>Culture, a new perspective</a:t>
            </a:r>
          </a:p>
          <a:p>
            <a:pPr marL="0" marR="0" lvl="0" indent="-203200" algn="l" rtl="0">
              <a:spcBef>
                <a:spcPts val="640"/>
              </a:spcBef>
              <a:spcAft>
                <a:spcPts val="0"/>
              </a:spcAft>
              <a:buClr>
                <a:srgbClr val="366092"/>
              </a:buClr>
              <a:buSzPct val="100000"/>
              <a:buFont typeface="Noto Sans Symbols"/>
              <a:buNone/>
            </a:pPr>
            <a:br>
              <a:rPr lang="en-GB" sz="3200" b="0" i="0" u="none" strike="noStrike" cap="none" dirty="0">
                <a:solidFill>
                  <a:srgbClr val="366092"/>
                </a:solidFill>
                <a:latin typeface="Nunito Light"/>
                <a:ea typeface="Nunito Light"/>
                <a:cs typeface="Nunito Light"/>
                <a:sym typeface="Nunito Light"/>
              </a:rPr>
            </a:br>
            <a:r>
              <a:rPr lang="en-GB" sz="2800" b="0" i="0" u="none" strike="noStrike" cap="none" dirty="0">
                <a:solidFill>
                  <a:srgbClr val="366092"/>
                </a:solidFill>
                <a:latin typeface="Nunito Light"/>
                <a:ea typeface="Nunito Light"/>
                <a:cs typeface="Nunito Light"/>
                <a:sym typeface="Nunito Light"/>
              </a:rPr>
              <a:t>Session 02:</a:t>
            </a:r>
            <a:br>
              <a:rPr lang="en-GB" sz="2800" b="0" i="0" u="none" strike="noStrike" cap="none" dirty="0">
                <a:solidFill>
                  <a:srgbClr val="366092"/>
                </a:solidFill>
                <a:latin typeface="Nunito Light"/>
                <a:ea typeface="Nunito Light"/>
                <a:cs typeface="Nunito Light"/>
                <a:sym typeface="Nunito Light"/>
              </a:rPr>
            </a:br>
            <a:r>
              <a:rPr lang="en-GB" sz="2800" b="1" i="0" u="none" strike="noStrike" cap="none" dirty="0">
                <a:solidFill>
                  <a:srgbClr val="366092"/>
                </a:solidFill>
                <a:latin typeface="Nunito Light"/>
                <a:ea typeface="Nunito Light"/>
                <a:cs typeface="Nunito Light"/>
                <a:sym typeface="Nunito Light"/>
              </a:rPr>
              <a:t>Multi-collectivity as a concept</a:t>
            </a:r>
          </a:p>
          <a:p>
            <a:pPr marL="0" marR="0" lvl="0" indent="-177800" algn="l" rtl="0">
              <a:spcBef>
                <a:spcPts val="560"/>
              </a:spcBef>
              <a:spcAft>
                <a:spcPts val="0"/>
              </a:spcAft>
              <a:buClr>
                <a:schemeClr val="dk1"/>
              </a:buClr>
              <a:buSzPct val="100000"/>
              <a:buFont typeface="Noto Sans Symbols"/>
              <a:buNone/>
            </a:pPr>
            <a:endParaRPr sz="2800" b="1" i="0" u="none" strike="noStrike" cap="none" dirty="0">
              <a:solidFill>
                <a:srgbClr val="366092"/>
              </a:solidFill>
              <a:latin typeface="Nunito Light"/>
              <a:ea typeface="Nunito Light"/>
              <a:cs typeface="Nunito Light"/>
              <a:sym typeface="Nunito Light"/>
            </a:endParaRPr>
          </a:p>
          <a:p>
            <a:pPr marL="0" marR="0" lvl="0" indent="-177800" algn="l" rtl="0">
              <a:spcBef>
                <a:spcPts val="560"/>
              </a:spcBef>
              <a:spcAft>
                <a:spcPts val="0"/>
              </a:spcAft>
              <a:buClr>
                <a:schemeClr val="dk1"/>
              </a:buClr>
              <a:buSzPct val="100000"/>
              <a:buFont typeface="Noto Sans Symbols"/>
              <a:buNone/>
            </a:pPr>
            <a:endParaRPr sz="2800" b="1" i="0" u="none" strike="noStrike" cap="none" dirty="0">
              <a:solidFill>
                <a:srgbClr val="366092"/>
              </a:solidFill>
              <a:latin typeface="Nunito Light"/>
              <a:ea typeface="Nunito Light"/>
              <a:cs typeface="Nunito Light"/>
              <a:sym typeface="Nunito Light"/>
            </a:endParaRPr>
          </a:p>
          <a:p>
            <a:pPr marL="0" marR="0" lvl="0" indent="-177800" algn="l" rtl="0">
              <a:spcBef>
                <a:spcPts val="560"/>
              </a:spcBef>
              <a:spcAft>
                <a:spcPts val="0"/>
              </a:spcAft>
              <a:buClr>
                <a:srgbClr val="366092"/>
              </a:buClr>
              <a:buSzPct val="100000"/>
              <a:buFont typeface="Noto Sans Symbols"/>
              <a:buNone/>
            </a:pPr>
            <a:br>
              <a:rPr lang="en-GB" sz="2800" b="1" i="0" u="none" strike="noStrike" cap="none" dirty="0">
                <a:solidFill>
                  <a:srgbClr val="366092"/>
                </a:solidFill>
                <a:latin typeface="Nunito Light"/>
                <a:ea typeface="Nunito Light"/>
                <a:cs typeface="Nunito Light"/>
                <a:sym typeface="Nunito Light"/>
              </a:rPr>
            </a:br>
            <a:r>
              <a:rPr lang="en-GB" sz="1600" b="1" i="0" u="none" strike="noStrike" cap="none" dirty="0">
                <a:solidFill>
                  <a:srgbClr val="366092"/>
                </a:solidFill>
                <a:latin typeface="Nunito Light"/>
                <a:ea typeface="Nunito Light"/>
                <a:cs typeface="Nunito Light"/>
                <a:sym typeface="Nunito Light"/>
              </a:rPr>
              <a:t>Author: </a:t>
            </a:r>
            <a:r>
              <a:rPr lang="en-GB" sz="1600" b="1" i="0" u="none" strike="noStrike" cap="none" dirty="0" err="1">
                <a:solidFill>
                  <a:srgbClr val="366092"/>
                </a:solidFill>
                <a:latin typeface="Nunito Light"/>
                <a:ea typeface="Nunito Light"/>
                <a:cs typeface="Nunito Light"/>
                <a:sym typeface="Nunito Light"/>
              </a:rPr>
              <a:t>Prof.</a:t>
            </a:r>
            <a:r>
              <a:rPr lang="en-GB" sz="1600" b="1" i="0" u="none" strike="noStrike" cap="none" dirty="0">
                <a:solidFill>
                  <a:srgbClr val="366092"/>
                </a:solidFill>
                <a:latin typeface="Nunito Light"/>
                <a:ea typeface="Nunito Light"/>
                <a:cs typeface="Nunito Light"/>
                <a:sym typeface="Nunito Light"/>
              </a:rPr>
              <a:t> </a:t>
            </a:r>
            <a:r>
              <a:rPr lang="en-GB" sz="1600" b="1" i="0" u="none" strike="noStrike" cap="none" dirty="0" err="1">
                <a:solidFill>
                  <a:srgbClr val="366092"/>
                </a:solidFill>
                <a:latin typeface="Nunito Light"/>
                <a:ea typeface="Nunito Light"/>
                <a:cs typeface="Nunito Light"/>
                <a:sym typeface="Nunito Light"/>
              </a:rPr>
              <a:t>Dr.</a:t>
            </a:r>
            <a:r>
              <a:rPr lang="en-GB" sz="1600" b="1" i="0" u="none" strike="noStrike" cap="none" dirty="0">
                <a:solidFill>
                  <a:srgbClr val="366092"/>
                </a:solidFill>
                <a:latin typeface="Nunito Light"/>
                <a:ea typeface="Nunito Light"/>
                <a:cs typeface="Nunito Light"/>
                <a:sym typeface="Nunito Light"/>
              </a:rPr>
              <a:t> </a:t>
            </a:r>
            <a:r>
              <a:rPr lang="en-GB" sz="1600" b="1" i="0" u="none" strike="noStrike" cap="none" dirty="0" err="1">
                <a:solidFill>
                  <a:srgbClr val="366092"/>
                </a:solidFill>
                <a:latin typeface="Nunito Light"/>
                <a:ea typeface="Nunito Light"/>
                <a:cs typeface="Nunito Light"/>
                <a:sym typeface="Nunito Light"/>
              </a:rPr>
              <a:t>Adelheid</a:t>
            </a:r>
            <a:r>
              <a:rPr lang="en-GB" sz="1600" b="1" i="0" u="none" strike="noStrike" cap="none" dirty="0">
                <a:solidFill>
                  <a:srgbClr val="366092"/>
                </a:solidFill>
                <a:latin typeface="Nunito Light"/>
                <a:ea typeface="Nunito Light"/>
                <a:cs typeface="Nunito Light"/>
                <a:sym typeface="Nunito Light"/>
              </a:rPr>
              <a:t> </a:t>
            </a:r>
            <a:r>
              <a:rPr lang="en-GB" sz="1600" b="1" i="0" u="none" strike="noStrike" cap="none" dirty="0" err="1">
                <a:solidFill>
                  <a:srgbClr val="366092"/>
                </a:solidFill>
                <a:latin typeface="Nunito Light"/>
                <a:ea typeface="Nunito Light"/>
                <a:cs typeface="Nunito Light"/>
                <a:sym typeface="Nunito Light"/>
              </a:rPr>
              <a:t>Iken</a:t>
            </a:r>
            <a:br>
              <a:rPr lang="en-GB" sz="1600" b="1" i="0" u="none" strike="noStrike" cap="none" dirty="0">
                <a:solidFill>
                  <a:srgbClr val="366092"/>
                </a:solidFill>
                <a:latin typeface="Nunito Light"/>
                <a:ea typeface="Nunito Light"/>
                <a:cs typeface="Nunito Light"/>
                <a:sym typeface="Nunito Light"/>
              </a:rPr>
            </a:br>
            <a:r>
              <a:rPr lang="en-GB" sz="1600" b="1" i="0" u="none" strike="noStrike" cap="none" dirty="0">
                <a:solidFill>
                  <a:srgbClr val="366092"/>
                </a:solidFill>
                <a:latin typeface="Nunito Light"/>
                <a:ea typeface="Nunito Light"/>
                <a:cs typeface="Nunito Light"/>
                <a:sym typeface="Nunito Light"/>
              </a:rPr>
              <a:t>Project: </a:t>
            </a:r>
            <a:r>
              <a:rPr lang="en-GB" sz="1600" b="1" i="0" u="none" strike="noStrike" cap="none" dirty="0" err="1">
                <a:solidFill>
                  <a:srgbClr val="366092"/>
                </a:solidFill>
                <a:latin typeface="Nunito Light"/>
                <a:ea typeface="Nunito Light"/>
                <a:cs typeface="Nunito Light"/>
                <a:sym typeface="Nunito Light"/>
              </a:rPr>
              <a:t>EduBoxes</a:t>
            </a:r>
            <a:r>
              <a:rPr lang="en-GB" sz="1600" b="1" i="0" u="none" strike="noStrike" cap="none" dirty="0">
                <a:solidFill>
                  <a:srgbClr val="366092"/>
                </a:solidFill>
                <a:latin typeface="Nunito Light"/>
                <a:ea typeface="Nunito Light"/>
                <a:cs typeface="Nunito Light"/>
                <a:sym typeface="Nunito Light"/>
              </a:rPr>
              <a:t> for Hamburg Open Online University (</a:t>
            </a:r>
            <a:r>
              <a:rPr lang="en-GB" sz="1600" b="1" i="0" u="sng" strike="noStrike" cap="none" dirty="0">
                <a:solidFill>
                  <a:schemeClr val="hlink"/>
                </a:solidFill>
                <a:latin typeface="Nunito Light"/>
                <a:ea typeface="Nunito Light"/>
                <a:cs typeface="Nunito Light"/>
                <a:sym typeface="Nunito Light"/>
                <a:hlinkClick r:id="rId3"/>
              </a:rPr>
              <a:t>http://www.hoou.de/</a:t>
            </a:r>
            <a:r>
              <a:rPr lang="en-GB" sz="1600" b="1" i="0" u="none" strike="noStrike" cap="none" dirty="0">
                <a:solidFill>
                  <a:srgbClr val="366092"/>
                </a:solidFill>
                <a:latin typeface="Nunito Light"/>
                <a:ea typeface="Nunito Light"/>
                <a:cs typeface="Nunito Light"/>
                <a:sym typeface="Nunito Light"/>
              </a:rPr>
              <a:t>)</a:t>
            </a:r>
          </a:p>
          <a:p>
            <a:pPr marL="0" marR="0" lvl="0" indent="-177800" algn="l" rtl="0">
              <a:spcBef>
                <a:spcPts val="560"/>
              </a:spcBef>
              <a:spcAft>
                <a:spcPts val="0"/>
              </a:spcAft>
              <a:buClr>
                <a:schemeClr val="dk1"/>
              </a:buClr>
              <a:buSzPct val="100000"/>
              <a:buFont typeface="Noto Sans Symbols"/>
              <a:buNone/>
            </a:pPr>
            <a:endParaRPr sz="2800" b="0" i="0" u="none" strike="noStrike" cap="none" dirty="0">
              <a:solidFill>
                <a:srgbClr val="366092"/>
              </a:solidFill>
              <a:latin typeface="Nunito Light"/>
              <a:ea typeface="Nunito Light"/>
              <a:cs typeface="Nunito Light"/>
              <a:sym typeface="Nunito Light"/>
            </a:endParaRPr>
          </a:p>
          <a:p>
            <a:pPr marL="0" marR="0" lvl="0" indent="-177800" algn="l" rtl="0">
              <a:spcBef>
                <a:spcPts val="560"/>
              </a:spcBef>
              <a:buClr>
                <a:schemeClr val="dk1"/>
              </a:buClr>
              <a:buSzPct val="100000"/>
              <a:buFont typeface="Noto Sans Symbols"/>
              <a:buNone/>
            </a:pPr>
            <a:endParaRPr sz="2800" b="0" i="0" u="none" strike="noStrike" cap="none" dirty="0">
              <a:solidFill>
                <a:srgbClr val="366092"/>
              </a:solidFill>
              <a:latin typeface="Nunito Light"/>
              <a:ea typeface="Nunito Light"/>
              <a:cs typeface="Nunito Light"/>
              <a:sym typeface="Nunito Light"/>
            </a:endParaRPr>
          </a:p>
        </p:txBody>
      </p:sp>
      <p:pic>
        <p:nvPicPr>
          <p:cNvPr id="290" name="Shape 290"/>
          <p:cNvPicPr preferRelativeResize="0"/>
          <p:nvPr/>
        </p:nvPicPr>
        <p:blipFill rotWithShape="1">
          <a:blip r:embed="rId4">
            <a:alphaModFix/>
          </a:blip>
          <a:srcRect/>
          <a:stretch/>
        </p:blipFill>
        <p:spPr>
          <a:xfrm>
            <a:off x="5508104" y="1530276"/>
            <a:ext cx="3359645" cy="2640453"/>
          </a:xfrm>
          <a:prstGeom prst="rect">
            <a:avLst/>
          </a:prstGeom>
          <a:noFill/>
          <a:ln>
            <a:noFill/>
          </a:ln>
        </p:spPr>
      </p:pic>
      <p:pic>
        <p:nvPicPr>
          <p:cNvPr id="5" name="Bild 1">
            <a:hlinkClick r:id="rId5"/>
            <a:extLst>
              <a:ext uri="{FF2B5EF4-FFF2-40B4-BE49-F238E27FC236}">
                <a16:creationId xmlns:a16="http://schemas.microsoft.com/office/drawing/2014/main" id="{F6A9C69C-A789-8D47-85C9-556DD6FFDF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4844" y="4996871"/>
            <a:ext cx="1249156" cy="124915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4" name="Shape 634"/>
          <p:cNvSpPr txBox="1">
            <a:spLocks noGrp="1"/>
          </p:cNvSpPr>
          <p:nvPr>
            <p:ph type="body" idx="1"/>
          </p:nvPr>
        </p:nvSpPr>
        <p:spPr>
          <a:xfrm>
            <a:off x="323528" y="1493455"/>
            <a:ext cx="8229600" cy="4569371"/>
          </a:xfrm>
          <a:prstGeom prst="rect">
            <a:avLst/>
          </a:prstGeom>
          <a:noFill/>
          <a:ln>
            <a:noFill/>
          </a:ln>
        </p:spPr>
        <p:txBody>
          <a:bodyPr wrap="square" lIns="91425" tIns="45700" rIns="91425" bIns="45700" anchor="t" anchorCtr="0">
            <a:noAutofit/>
          </a:bodyPr>
          <a:lstStyle/>
          <a:p>
            <a:pPr marL="0" marR="0" lvl="0" indent="-203200" algn="l" rtl="0">
              <a:lnSpc>
                <a:spcPct val="90000"/>
              </a:lnSpc>
              <a:spcBef>
                <a:spcPts val="0"/>
              </a:spcBef>
              <a:spcAft>
                <a:spcPts val="0"/>
              </a:spcAft>
              <a:buClr>
                <a:srgbClr val="366092"/>
              </a:buClr>
              <a:buSzPct val="100000"/>
              <a:buFont typeface="Noto Sans Symbols"/>
              <a:buNone/>
            </a:pPr>
            <a:r>
              <a:rPr lang="en-GB" sz="2000" b="0" i="0" u="none" strike="noStrike" cap="none" dirty="0">
                <a:solidFill>
                  <a:srgbClr val="366092"/>
                </a:solidFill>
                <a:latin typeface="Nunito Light"/>
                <a:ea typeface="Nunito Light"/>
                <a:cs typeface="Nunito Light"/>
                <a:sym typeface="Nunito Light"/>
              </a:rPr>
              <a:t>Super-diversity</a:t>
            </a:r>
          </a:p>
          <a:p>
            <a:pPr marL="342900" marR="0" lvl="0" indent="-342900" algn="l" rtl="0">
              <a:lnSpc>
                <a:spcPct val="90000"/>
              </a:lnSpc>
              <a:spcBef>
                <a:spcPts val="640"/>
              </a:spcBef>
              <a:spcAft>
                <a:spcPts val="0"/>
              </a:spcAft>
              <a:buClr>
                <a:srgbClr val="366092"/>
              </a:buClr>
              <a:buSzPct val="100000"/>
              <a:buFont typeface="Noto Sans Symbols"/>
              <a:buChar char="▪"/>
            </a:pPr>
            <a:r>
              <a:rPr lang="en-GB" sz="2000" b="0" i="0" u="none" strike="noStrike" cap="none" dirty="0">
                <a:solidFill>
                  <a:srgbClr val="366092"/>
                </a:solidFill>
                <a:latin typeface="Nunito Light"/>
                <a:ea typeface="Nunito Light"/>
                <a:cs typeface="Nunito Light"/>
                <a:sym typeface="Nunito Light"/>
              </a:rPr>
              <a:t>Linked to:</a:t>
            </a:r>
          </a:p>
          <a:p>
            <a:pPr marL="742950" marR="0" lvl="1" indent="-285750" algn="l" rtl="0">
              <a:spcBef>
                <a:spcPts val="560"/>
              </a:spcBef>
              <a:spcAft>
                <a:spcPts val="0"/>
              </a:spcAft>
              <a:buClr>
                <a:srgbClr val="366092"/>
              </a:buClr>
              <a:buSzPct val="100000"/>
              <a:buFont typeface="Noto Sans Symbols"/>
              <a:buChar char="▪"/>
            </a:pPr>
            <a:r>
              <a:rPr lang="en-GB" sz="2000" dirty="0">
                <a:solidFill>
                  <a:srgbClr val="366092"/>
                </a:solidFill>
                <a:latin typeface="Nunito Light"/>
                <a:ea typeface="Nunito Light"/>
                <a:cs typeface="Nunito Light"/>
                <a:sym typeface="Nunito Light"/>
              </a:rPr>
              <a:t>A</a:t>
            </a:r>
            <a:r>
              <a:rPr lang="en-GB" sz="2000" b="0" i="0" u="none" strike="noStrike" cap="none" dirty="0">
                <a:solidFill>
                  <a:srgbClr val="366092"/>
                </a:solidFill>
                <a:latin typeface="Nunito Light"/>
                <a:ea typeface="Nunito Light"/>
                <a:cs typeface="Nunito Light"/>
                <a:sym typeface="Nunito Light"/>
              </a:rPr>
              <a:t>n unprecedented level of diversity</a:t>
            </a:r>
          </a:p>
          <a:p>
            <a:pPr marL="742950" marR="0" lvl="1" indent="-285750" algn="l" rtl="0">
              <a:spcBef>
                <a:spcPts val="560"/>
              </a:spcBef>
              <a:spcAft>
                <a:spcPts val="0"/>
              </a:spcAft>
              <a:buClr>
                <a:srgbClr val="366092"/>
              </a:buClr>
              <a:buSzPct val="100000"/>
              <a:buFont typeface="Noto Sans Symbols"/>
              <a:buChar char="▪"/>
            </a:pPr>
            <a:r>
              <a:rPr lang="en-GB" sz="2000" dirty="0">
                <a:solidFill>
                  <a:srgbClr val="366092"/>
                </a:solidFill>
                <a:latin typeface="Nunito Light"/>
                <a:ea typeface="Nunito Light"/>
                <a:cs typeface="Nunito Light"/>
                <a:sym typeface="Nunito Light"/>
              </a:rPr>
              <a:t>T</a:t>
            </a:r>
            <a:r>
              <a:rPr lang="en-GB" sz="2000" b="0" i="0" u="none" strike="noStrike" cap="none" dirty="0">
                <a:solidFill>
                  <a:srgbClr val="366092"/>
                </a:solidFill>
                <a:latin typeface="Nunito Light"/>
                <a:ea typeface="Nunito Light"/>
                <a:cs typeface="Nunito Light"/>
                <a:sym typeface="Nunito Light"/>
              </a:rPr>
              <a:t>he need to acknowledge more variables</a:t>
            </a:r>
          </a:p>
          <a:p>
            <a:pPr marL="742950" marR="0" lvl="1" indent="-285750" algn="l" rtl="0">
              <a:spcBef>
                <a:spcPts val="560"/>
              </a:spcBef>
              <a:spcAft>
                <a:spcPts val="0"/>
              </a:spcAft>
              <a:buClr>
                <a:srgbClr val="366092"/>
              </a:buClr>
              <a:buSzPct val="100000"/>
              <a:buFont typeface="Noto Sans Symbols"/>
              <a:buChar char="▪"/>
            </a:pPr>
            <a:r>
              <a:rPr lang="en-GB" sz="2000" dirty="0">
                <a:solidFill>
                  <a:srgbClr val="366092"/>
                </a:solidFill>
                <a:latin typeface="Nunito Light"/>
                <a:ea typeface="Nunito Light"/>
                <a:cs typeface="Nunito Light"/>
                <a:sym typeface="Nunito Light"/>
              </a:rPr>
              <a:t>T</a:t>
            </a:r>
            <a:r>
              <a:rPr lang="en-GB" sz="2000" b="0" i="0" u="none" strike="noStrike" cap="none" dirty="0">
                <a:solidFill>
                  <a:srgbClr val="366092"/>
                </a:solidFill>
                <a:latin typeface="Nunito Light"/>
                <a:ea typeface="Nunito Light"/>
                <a:cs typeface="Nunito Light"/>
                <a:sym typeface="Nunito Light"/>
              </a:rPr>
              <a:t>he greater speed, scale and spread of diversity</a:t>
            </a:r>
          </a:p>
          <a:p>
            <a:pPr marL="742950" marR="0" lvl="1" indent="-285750" algn="l" rtl="0">
              <a:spcBef>
                <a:spcPts val="560"/>
              </a:spcBef>
              <a:spcAft>
                <a:spcPts val="0"/>
              </a:spcAft>
              <a:buClr>
                <a:srgbClr val="366092"/>
              </a:buClr>
              <a:buSzPct val="100000"/>
              <a:buFont typeface="Noto Sans Symbols"/>
              <a:buChar char="▪"/>
            </a:pPr>
            <a:r>
              <a:rPr lang="en-GB" sz="2000" dirty="0">
                <a:solidFill>
                  <a:srgbClr val="366092"/>
                </a:solidFill>
                <a:latin typeface="Nunito Light"/>
                <a:ea typeface="Nunito Light"/>
                <a:cs typeface="Nunito Light"/>
                <a:sym typeface="Nunito Light"/>
              </a:rPr>
              <a:t>T</a:t>
            </a:r>
            <a:r>
              <a:rPr lang="en-GB" sz="2000" b="0" i="0" u="none" strike="noStrike" cap="none" dirty="0">
                <a:solidFill>
                  <a:srgbClr val="366092"/>
                </a:solidFill>
                <a:latin typeface="Nunito Light"/>
                <a:ea typeface="Nunito Light"/>
                <a:cs typeface="Nunito Light"/>
                <a:sym typeface="Nunito Light"/>
              </a:rPr>
              <a:t>he re-ordering of society in economic, social and cultural perspective, and </a:t>
            </a:r>
          </a:p>
          <a:p>
            <a:pPr marL="742950" marR="0" lvl="1" indent="-285750" algn="l" rtl="0">
              <a:spcBef>
                <a:spcPts val="560"/>
              </a:spcBef>
              <a:buClr>
                <a:srgbClr val="366092"/>
              </a:buClr>
              <a:buSzPct val="100000"/>
              <a:buFont typeface="Noto Sans Symbols"/>
              <a:buChar char="▪"/>
            </a:pPr>
            <a:r>
              <a:rPr lang="en-GB" sz="2000" dirty="0">
                <a:solidFill>
                  <a:srgbClr val="366092"/>
                </a:solidFill>
                <a:latin typeface="Nunito Light"/>
                <a:ea typeface="Nunito Light"/>
                <a:cs typeface="Nunito Light"/>
                <a:sym typeface="Nunito Light"/>
              </a:rPr>
              <a:t>T</a:t>
            </a:r>
            <a:r>
              <a:rPr lang="en-GB" sz="2000" b="0" i="0" u="none" strike="noStrike" cap="none" dirty="0">
                <a:solidFill>
                  <a:srgbClr val="366092"/>
                </a:solidFill>
                <a:latin typeface="Nunito Light"/>
                <a:ea typeface="Nunito Light"/>
                <a:cs typeface="Nunito Light"/>
                <a:sym typeface="Nunito Light"/>
              </a:rPr>
              <a:t>he normalisation of diversity in everyday life</a:t>
            </a:r>
          </a:p>
        </p:txBody>
      </p:sp>
      <p:sp>
        <p:nvSpPr>
          <p:cNvPr id="635" name="Shape 635"/>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11455" algn="l" rtl="0">
              <a:spcBef>
                <a:spcPts val="0"/>
              </a:spcBef>
              <a:buClr>
                <a:srgbClr val="76923C"/>
              </a:buClr>
              <a:buSzPct val="100909"/>
              <a:buFont typeface="Noto Sans Symbols"/>
              <a:buNone/>
            </a:pPr>
            <a:r>
              <a:rPr lang="en-GB" sz="3330" b="0" i="0" u="none" strike="noStrike" cap="none" dirty="0">
                <a:solidFill>
                  <a:srgbClr val="76923C"/>
                </a:solidFill>
                <a:latin typeface="Nunito Light"/>
                <a:ea typeface="Nunito Light"/>
                <a:cs typeface="Nunito Light"/>
                <a:sym typeface="Nunito Light"/>
              </a:rPr>
              <a:t>Reasons </a:t>
            </a:r>
            <a:r>
              <a:rPr lang="it-IT" sz="3330" b="0" i="0" u="none" strike="noStrike" cap="none" dirty="0">
                <a:solidFill>
                  <a:srgbClr val="76923C"/>
                </a:solidFill>
                <a:latin typeface="Nunito Light"/>
                <a:ea typeface="Nunito Light"/>
                <a:cs typeface="Nunito Light"/>
                <a:sym typeface="Nunito Light"/>
              </a:rPr>
              <a:t>to </a:t>
            </a:r>
            <a:r>
              <a:rPr lang="it-IT" sz="3330" b="0" i="0" u="none" strike="noStrike" cap="none" dirty="0" err="1">
                <a:solidFill>
                  <a:srgbClr val="76923C"/>
                </a:solidFill>
                <a:latin typeface="Nunito Light"/>
                <a:ea typeface="Nunito Light"/>
                <a:cs typeface="Nunito Light"/>
                <a:sym typeface="Nunito Light"/>
              </a:rPr>
              <a:t>consider</a:t>
            </a:r>
            <a:r>
              <a:rPr lang="en-GB" sz="3330" b="0" i="0" u="none" strike="noStrike" cap="none" dirty="0">
                <a:solidFill>
                  <a:srgbClr val="76923C"/>
                </a:solidFill>
                <a:latin typeface="Nunito Light"/>
                <a:ea typeface="Nunito Light"/>
                <a:cs typeface="Nunito Light"/>
                <a:sym typeface="Nunito Light"/>
              </a:rPr>
              <a:t> multi-collectivity </a:t>
            </a:r>
          </a:p>
        </p:txBody>
      </p:sp>
      <p:sp>
        <p:nvSpPr>
          <p:cNvPr id="636" name="Shape 636"/>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3" name="Shape 643"/>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11455" algn="l" rtl="0">
              <a:spcBef>
                <a:spcPts val="0"/>
              </a:spcBef>
              <a:buClr>
                <a:srgbClr val="76923C"/>
              </a:buClr>
              <a:buSzPct val="100909"/>
              <a:buFont typeface="Noto Sans Symbols"/>
              <a:buNone/>
            </a:pPr>
            <a:r>
              <a:rPr lang="en-GB" sz="3330" b="0" i="0" u="none" strike="noStrike" cap="none" dirty="0">
                <a:solidFill>
                  <a:srgbClr val="76923C"/>
                </a:solidFill>
                <a:latin typeface="Nunito Light"/>
                <a:ea typeface="Nunito Light"/>
                <a:cs typeface="Nunito Light"/>
                <a:sym typeface="Nunito Light"/>
              </a:rPr>
              <a:t>Reasons </a:t>
            </a:r>
            <a:r>
              <a:rPr lang="it-IT" sz="3330" b="0" i="0" u="none" strike="noStrike" cap="none" dirty="0">
                <a:solidFill>
                  <a:srgbClr val="76923C"/>
                </a:solidFill>
                <a:latin typeface="Nunito Light"/>
                <a:ea typeface="Nunito Light"/>
                <a:cs typeface="Nunito Light"/>
                <a:sym typeface="Nunito Light"/>
              </a:rPr>
              <a:t>to </a:t>
            </a:r>
            <a:r>
              <a:rPr lang="it-IT" sz="3330" b="0" i="0" u="none" strike="noStrike" cap="none" dirty="0" err="1">
                <a:solidFill>
                  <a:srgbClr val="76923C"/>
                </a:solidFill>
                <a:latin typeface="Nunito Light"/>
                <a:ea typeface="Nunito Light"/>
                <a:cs typeface="Nunito Light"/>
                <a:sym typeface="Nunito Light"/>
              </a:rPr>
              <a:t>consider</a:t>
            </a:r>
            <a:r>
              <a:rPr lang="en-GB" sz="3330" b="0" i="0" u="none" strike="noStrike" cap="none" dirty="0">
                <a:solidFill>
                  <a:srgbClr val="76923C"/>
                </a:solidFill>
                <a:latin typeface="Nunito Light"/>
                <a:ea typeface="Nunito Light"/>
                <a:cs typeface="Nunito Light"/>
                <a:sym typeface="Nunito Light"/>
              </a:rPr>
              <a:t> multi-collectivity </a:t>
            </a:r>
          </a:p>
        </p:txBody>
      </p:sp>
      <p:sp>
        <p:nvSpPr>
          <p:cNvPr id="644" name="Shape 644"/>
          <p:cNvSpPr txBox="1">
            <a:spLocks noGrp="1"/>
          </p:cNvSpPr>
          <p:nvPr>
            <p:ph type="body" idx="1"/>
          </p:nvPr>
        </p:nvSpPr>
        <p:spPr>
          <a:xfrm>
            <a:off x="323528" y="1493455"/>
            <a:ext cx="8229600" cy="4815865"/>
          </a:xfrm>
          <a:prstGeom prst="rect">
            <a:avLst/>
          </a:prstGeom>
          <a:noFill/>
          <a:ln>
            <a:noFill/>
          </a:ln>
        </p:spPr>
        <p:txBody>
          <a:bodyPr wrap="square" lIns="91425" tIns="45700" rIns="91425" bIns="45700" anchor="t" anchorCtr="0">
            <a:noAutofit/>
          </a:bodyPr>
          <a:lstStyle/>
          <a:p>
            <a:pPr marL="0" marR="0" lvl="0" indent="-177800" algn="l" rtl="0">
              <a:spcBef>
                <a:spcPts val="0"/>
              </a:spcBef>
              <a:spcAft>
                <a:spcPts val="0"/>
              </a:spcAft>
              <a:buClr>
                <a:srgbClr val="366092"/>
              </a:buClr>
              <a:buSzPct val="100000"/>
              <a:buFont typeface="Noto Sans Symbols"/>
              <a:buNone/>
            </a:pPr>
            <a:r>
              <a:rPr lang="en-GB" sz="2400" u="none" strike="noStrike" cap="none" dirty="0">
                <a:solidFill>
                  <a:srgbClr val="366092"/>
                </a:solidFill>
                <a:latin typeface="Nunito Light" pitchFamily="2" charset="77"/>
                <a:sym typeface="Calibri"/>
              </a:rPr>
              <a:t>The concept of multi-collectivity acknowledges</a:t>
            </a:r>
          </a:p>
          <a:p>
            <a:pPr marL="342900" marR="0" lvl="0" indent="-342900" algn="l" rtl="0">
              <a:spcBef>
                <a:spcPts val="400"/>
              </a:spcBef>
              <a:spcAft>
                <a:spcPts val="0"/>
              </a:spcAft>
              <a:buClr>
                <a:srgbClr val="366092"/>
              </a:buClr>
              <a:buSzPct val="100000"/>
              <a:buFont typeface="Noto Sans Symbols"/>
              <a:buChar char="▪"/>
            </a:pPr>
            <a:r>
              <a:rPr lang="en-GB" sz="2000" dirty="0">
                <a:solidFill>
                  <a:srgbClr val="366092"/>
                </a:solidFill>
                <a:latin typeface="Nunito Light"/>
                <a:ea typeface="Nunito Light"/>
                <a:cs typeface="Nunito Light"/>
                <a:sym typeface="Nunito Light"/>
              </a:rPr>
              <a:t>a</a:t>
            </a:r>
            <a:r>
              <a:rPr lang="en-GB" sz="2000" b="0" i="0" u="none" strike="noStrike" cap="none" dirty="0">
                <a:solidFill>
                  <a:srgbClr val="366092"/>
                </a:solidFill>
                <a:latin typeface="Nunito Light"/>
                <a:ea typeface="Nunito Light"/>
                <a:cs typeface="Nunito Light"/>
                <a:sym typeface="Nunito Light"/>
              </a:rPr>
              <a:t>n unprecedented level of diversity;</a:t>
            </a:r>
          </a:p>
          <a:p>
            <a:pPr marL="342900" marR="0" lvl="0" indent="-342900" algn="l" rtl="0">
              <a:spcBef>
                <a:spcPts val="400"/>
              </a:spcBef>
              <a:spcAft>
                <a:spcPts val="0"/>
              </a:spcAft>
              <a:buClr>
                <a:srgbClr val="366092"/>
              </a:buClr>
              <a:buSzPct val="100000"/>
              <a:buFont typeface="Noto Sans Symbols"/>
              <a:buChar char="▪"/>
            </a:pPr>
            <a:r>
              <a:rPr lang="en-GB" sz="2000" dirty="0">
                <a:solidFill>
                  <a:srgbClr val="366092"/>
                </a:solidFill>
                <a:latin typeface="Nunito Light"/>
                <a:ea typeface="Nunito Light"/>
                <a:cs typeface="Nunito Light"/>
                <a:sym typeface="Nunito Light"/>
              </a:rPr>
              <a:t>t</a:t>
            </a:r>
            <a:r>
              <a:rPr lang="en-GB" sz="2000" b="0" i="0" u="none" strike="noStrike" cap="none" dirty="0">
                <a:solidFill>
                  <a:srgbClr val="366092"/>
                </a:solidFill>
                <a:latin typeface="Nunito Light"/>
                <a:ea typeface="Nunito Light"/>
                <a:cs typeface="Nunito Light"/>
                <a:sym typeface="Nunito Light"/>
              </a:rPr>
              <a:t>he many dynamics and challenges linked to the growing cultural pluralism within societies and multifaceted identities;</a:t>
            </a:r>
          </a:p>
          <a:p>
            <a:pPr marL="342900" marR="0" lvl="0" indent="-342900" algn="l" rtl="0">
              <a:spcBef>
                <a:spcPts val="400"/>
              </a:spcBef>
              <a:spcAft>
                <a:spcPts val="0"/>
              </a:spcAft>
              <a:buClr>
                <a:srgbClr val="366092"/>
              </a:buClr>
              <a:buSzPct val="100000"/>
              <a:buFont typeface="Noto Sans Symbols"/>
              <a:buChar char="▪"/>
            </a:pPr>
            <a:r>
              <a:rPr lang="en-GB" sz="2000" dirty="0">
                <a:solidFill>
                  <a:srgbClr val="366092"/>
                </a:solidFill>
                <a:latin typeface="Nunito Light"/>
                <a:ea typeface="Nunito Light"/>
                <a:cs typeface="Nunito Light"/>
                <a:sym typeface="Nunito Light"/>
              </a:rPr>
              <a:t>t</a:t>
            </a:r>
            <a:r>
              <a:rPr lang="en-GB" sz="2000" b="0" i="0" u="none" strike="noStrike" cap="none" dirty="0">
                <a:solidFill>
                  <a:srgbClr val="366092"/>
                </a:solidFill>
                <a:latin typeface="Nunito Light"/>
                <a:ea typeface="Nunito Light"/>
                <a:cs typeface="Nunito Light"/>
                <a:sym typeface="Nunito Light"/>
              </a:rPr>
              <a:t>he complexity and multiple, cross-cutting categories of ‘difference’</a:t>
            </a:r>
          </a:p>
          <a:p>
            <a:pPr marL="342900" marR="0" lvl="0" indent="-342900" algn="l" rtl="0">
              <a:spcBef>
                <a:spcPts val="400"/>
              </a:spcBef>
              <a:spcAft>
                <a:spcPts val="0"/>
              </a:spcAft>
              <a:buClr>
                <a:srgbClr val="366092"/>
              </a:buClr>
              <a:buSzPct val="100000"/>
              <a:buFont typeface="Noto Sans Symbols"/>
              <a:buChar char="▪"/>
            </a:pPr>
            <a:r>
              <a:rPr lang="en-GB" sz="2000" dirty="0">
                <a:solidFill>
                  <a:srgbClr val="366092"/>
                </a:solidFill>
                <a:latin typeface="Nunito Light"/>
                <a:ea typeface="Nunito Light"/>
                <a:cs typeface="Nunito Light"/>
                <a:sym typeface="Nunito Light"/>
              </a:rPr>
              <a:t>t</a:t>
            </a:r>
            <a:r>
              <a:rPr lang="en-GB" sz="2000" b="0" i="0" u="none" strike="noStrike" cap="none" dirty="0">
                <a:solidFill>
                  <a:srgbClr val="366092"/>
                </a:solidFill>
                <a:latin typeface="Nunito Light"/>
                <a:ea typeface="Nunito Light"/>
                <a:cs typeface="Nunito Light"/>
                <a:sym typeface="Nunito Light"/>
              </a:rPr>
              <a:t>he collectively shared </a:t>
            </a:r>
            <a:r>
              <a:rPr lang="en-GB" sz="2000" dirty="0">
                <a:solidFill>
                  <a:srgbClr val="366092"/>
                </a:solidFill>
                <a:latin typeface="Nunito Light"/>
                <a:ea typeface="Nunito Light"/>
                <a:cs typeface="Nunito Light"/>
                <a:sym typeface="Nunito Light"/>
              </a:rPr>
              <a:t>in contrast to</a:t>
            </a:r>
            <a:r>
              <a:rPr lang="en-GB" sz="2000" b="0" i="0" u="none" strike="noStrike" cap="none" dirty="0">
                <a:solidFill>
                  <a:srgbClr val="366092"/>
                </a:solidFill>
                <a:latin typeface="Nunito Light"/>
                <a:ea typeface="Nunito Light"/>
                <a:cs typeface="Nunito Light"/>
                <a:sym typeface="Nunito Light"/>
              </a:rPr>
              <a:t> individual identities</a:t>
            </a:r>
          </a:p>
        </p:txBody>
      </p:sp>
      <p:sp>
        <p:nvSpPr>
          <p:cNvPr id="645" name="Shape 645"/>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2" name="Shape 652"/>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11455" algn="l" rtl="0">
              <a:spcBef>
                <a:spcPts val="0"/>
              </a:spcBef>
              <a:buClr>
                <a:srgbClr val="76923C"/>
              </a:buClr>
              <a:buSzPct val="100909"/>
              <a:buFont typeface="Noto Sans Symbols"/>
              <a:buNone/>
            </a:pPr>
            <a:r>
              <a:rPr lang="en-GB" sz="3330" b="0" i="0" u="none" strike="noStrike" cap="none" dirty="0">
                <a:solidFill>
                  <a:srgbClr val="76923C"/>
                </a:solidFill>
                <a:latin typeface="Nunito Light"/>
                <a:ea typeface="Nunito Light"/>
                <a:cs typeface="Nunito Light"/>
                <a:sym typeface="Nunito Light"/>
              </a:rPr>
              <a:t>Reasons </a:t>
            </a:r>
            <a:r>
              <a:rPr lang="it-IT" sz="3330" b="0" i="0" u="none" strike="noStrike" cap="none" dirty="0">
                <a:solidFill>
                  <a:srgbClr val="76923C"/>
                </a:solidFill>
                <a:latin typeface="Nunito Light"/>
                <a:ea typeface="Nunito Light"/>
                <a:cs typeface="Nunito Light"/>
                <a:sym typeface="Nunito Light"/>
              </a:rPr>
              <a:t>to </a:t>
            </a:r>
            <a:r>
              <a:rPr lang="it-IT" sz="3330" b="0" i="0" u="none" strike="noStrike" cap="none" dirty="0" err="1">
                <a:solidFill>
                  <a:srgbClr val="76923C"/>
                </a:solidFill>
                <a:latin typeface="Nunito Light"/>
                <a:ea typeface="Nunito Light"/>
                <a:cs typeface="Nunito Light"/>
                <a:sym typeface="Nunito Light"/>
              </a:rPr>
              <a:t>consider</a:t>
            </a:r>
            <a:r>
              <a:rPr lang="en-GB" sz="3330" b="0" i="0" u="none" strike="noStrike" cap="none" dirty="0">
                <a:solidFill>
                  <a:srgbClr val="76923C"/>
                </a:solidFill>
                <a:latin typeface="Nunito Light"/>
                <a:ea typeface="Nunito Light"/>
                <a:cs typeface="Nunito Light"/>
                <a:sym typeface="Nunito Light"/>
              </a:rPr>
              <a:t> multi-collectivity </a:t>
            </a:r>
          </a:p>
        </p:txBody>
      </p:sp>
      <p:sp>
        <p:nvSpPr>
          <p:cNvPr id="653" name="Shape 653"/>
          <p:cNvSpPr txBox="1">
            <a:spLocks noGrp="1"/>
          </p:cNvSpPr>
          <p:nvPr>
            <p:ph type="body" idx="1"/>
          </p:nvPr>
        </p:nvSpPr>
        <p:spPr>
          <a:xfrm>
            <a:off x="323528" y="1493455"/>
            <a:ext cx="8229600" cy="4815865"/>
          </a:xfrm>
          <a:prstGeom prst="rect">
            <a:avLst/>
          </a:prstGeom>
          <a:noFill/>
          <a:ln>
            <a:noFill/>
          </a:ln>
        </p:spPr>
        <p:txBody>
          <a:bodyPr wrap="square" lIns="91425" tIns="45700" rIns="91425" bIns="45700" anchor="t" anchorCtr="0">
            <a:noAutofit/>
          </a:bodyPr>
          <a:lstStyle/>
          <a:p>
            <a:pPr marL="0" marR="0" lvl="0" indent="-177800" algn="l" rtl="0">
              <a:spcBef>
                <a:spcPts val="0"/>
              </a:spcBef>
              <a:spcAft>
                <a:spcPts val="0"/>
              </a:spcAft>
              <a:buClr>
                <a:srgbClr val="366092"/>
              </a:buClr>
              <a:buSzPct val="100000"/>
              <a:buFont typeface="Noto Sans Symbols"/>
              <a:buNone/>
            </a:pPr>
            <a:r>
              <a:rPr lang="en-GB" sz="2400" u="none" strike="noStrike" cap="none" dirty="0">
                <a:solidFill>
                  <a:srgbClr val="366092"/>
                </a:solidFill>
                <a:latin typeface="Nunito Light" pitchFamily="2" charset="77"/>
                <a:sym typeface="Calibri"/>
              </a:rPr>
              <a:t>The concept of multi-collectivity</a:t>
            </a:r>
          </a:p>
          <a:p>
            <a:pPr marL="342900" marR="0" lvl="0" indent="-342900" algn="l" rtl="0">
              <a:spcBef>
                <a:spcPts val="400"/>
              </a:spcBef>
              <a:spcAft>
                <a:spcPts val="0"/>
              </a:spcAft>
              <a:buClr>
                <a:srgbClr val="366092"/>
              </a:buClr>
              <a:buSzPct val="100000"/>
              <a:buFont typeface="Noto Sans Symbols"/>
              <a:buChar char="▪"/>
            </a:pPr>
            <a:r>
              <a:rPr lang="en-US" sz="2000" dirty="0">
                <a:solidFill>
                  <a:srgbClr val="366092"/>
                </a:solidFill>
                <a:latin typeface="Nunito Light"/>
                <a:ea typeface="Nunito Light"/>
                <a:cs typeface="Nunito Light"/>
                <a:sym typeface="Nunito Light"/>
              </a:rPr>
              <a:t>is an antidote to </a:t>
            </a:r>
            <a:r>
              <a:rPr lang="en-GB" sz="2000" b="0" i="0" u="none" strike="noStrike" cap="none" dirty="0">
                <a:solidFill>
                  <a:srgbClr val="366092"/>
                </a:solidFill>
                <a:latin typeface="Nunito Light"/>
                <a:ea typeface="Nunito Light"/>
                <a:cs typeface="Nunito Light"/>
                <a:sym typeface="Nunito Light"/>
              </a:rPr>
              <a:t>categorising people according to nationality</a:t>
            </a:r>
          </a:p>
          <a:p>
            <a:pPr marL="342900" marR="0" lvl="0" indent="-342900" algn="l" rtl="0">
              <a:spcBef>
                <a:spcPts val="400"/>
              </a:spcBef>
              <a:spcAft>
                <a:spcPts val="0"/>
              </a:spcAft>
              <a:buClr>
                <a:srgbClr val="366092"/>
              </a:buClr>
              <a:buSzPct val="100000"/>
              <a:buFont typeface="Noto Sans Symbols"/>
              <a:buChar char="▪"/>
            </a:pPr>
            <a:r>
              <a:rPr lang="en-GB" sz="2000" dirty="0">
                <a:solidFill>
                  <a:srgbClr val="366092"/>
                </a:solidFill>
                <a:latin typeface="Nunito Light"/>
                <a:ea typeface="Nunito Light"/>
                <a:cs typeface="Nunito Light"/>
                <a:sym typeface="Nunito Light"/>
              </a:rPr>
              <a:t>c</a:t>
            </a:r>
            <a:r>
              <a:rPr lang="en-GB" sz="2000" b="0" i="0" u="none" strike="noStrike" cap="none" dirty="0">
                <a:solidFill>
                  <a:srgbClr val="366092"/>
                </a:solidFill>
                <a:latin typeface="Nunito Light"/>
                <a:ea typeface="Nunito Light"/>
                <a:cs typeface="Nunito Light"/>
                <a:sym typeface="Nunito Light"/>
              </a:rPr>
              <a:t>onsiders individual differences and self-identification</a:t>
            </a:r>
          </a:p>
          <a:p>
            <a:pPr marL="342900" marR="0" lvl="0" indent="-342900" algn="l" rtl="0">
              <a:spcBef>
                <a:spcPts val="400"/>
              </a:spcBef>
              <a:spcAft>
                <a:spcPts val="0"/>
              </a:spcAft>
              <a:buClr>
                <a:srgbClr val="366092"/>
              </a:buClr>
              <a:buSzPct val="100000"/>
              <a:buFont typeface="Noto Sans Symbols"/>
              <a:buChar char="▪"/>
            </a:pPr>
            <a:r>
              <a:rPr lang="en-GB" sz="2000" b="0" i="0" u="none" strike="noStrike" cap="none" dirty="0">
                <a:solidFill>
                  <a:srgbClr val="366092"/>
                </a:solidFill>
                <a:latin typeface="Nunito Light"/>
                <a:ea typeface="Nunito Light"/>
                <a:cs typeface="Nunito Light"/>
                <a:sym typeface="Nunito Light"/>
              </a:rPr>
              <a:t>requires re-tooling regarding cross-cultural communication </a:t>
            </a:r>
          </a:p>
          <a:p>
            <a:pPr marL="342900" marR="0" lvl="0" indent="-342900" algn="l" rtl="0">
              <a:spcBef>
                <a:spcPts val="400"/>
              </a:spcBef>
              <a:spcAft>
                <a:spcPts val="0"/>
              </a:spcAft>
              <a:buClr>
                <a:srgbClr val="366092"/>
              </a:buClr>
              <a:buSzPct val="100000"/>
              <a:buFont typeface="Noto Sans Symbols"/>
              <a:buChar char="▪"/>
            </a:pPr>
            <a:r>
              <a:rPr lang="en-US" sz="2000" dirty="0">
                <a:solidFill>
                  <a:srgbClr val="366092"/>
                </a:solidFill>
                <a:latin typeface="Nunito Light"/>
                <a:ea typeface="Nunito Light"/>
                <a:cs typeface="Nunito Light"/>
                <a:sym typeface="Nunito Light"/>
              </a:rPr>
              <a:t>r</a:t>
            </a:r>
            <a:r>
              <a:rPr lang="en-GB" sz="2000" dirty="0" err="1">
                <a:solidFill>
                  <a:srgbClr val="366092"/>
                </a:solidFill>
                <a:latin typeface="Nunito Light"/>
                <a:ea typeface="Nunito Light"/>
                <a:cs typeface="Nunito Light"/>
                <a:sym typeface="Nunito Light"/>
              </a:rPr>
              <a:t>equires</a:t>
            </a:r>
            <a:r>
              <a:rPr lang="en-GB" sz="2000" dirty="0">
                <a:solidFill>
                  <a:srgbClr val="366092"/>
                </a:solidFill>
                <a:latin typeface="Nunito Light"/>
                <a:ea typeface="Nunito Light"/>
                <a:cs typeface="Nunito Light"/>
                <a:sym typeface="Nunito Light"/>
              </a:rPr>
              <a:t> a </a:t>
            </a:r>
            <a:r>
              <a:rPr lang="en-GB" sz="2000" b="0" i="0" u="none" strike="noStrike" cap="none" dirty="0">
                <a:solidFill>
                  <a:srgbClr val="366092"/>
                </a:solidFill>
                <a:latin typeface="Nunito Light"/>
                <a:ea typeface="Nunito Light"/>
                <a:cs typeface="Nunito Light"/>
                <a:sym typeface="Nunito Light"/>
              </a:rPr>
              <a:t>rethinking of concepts and approaches commonly used in cross-cultural interaction</a:t>
            </a:r>
          </a:p>
        </p:txBody>
      </p:sp>
      <p:sp>
        <p:nvSpPr>
          <p:cNvPr id="654" name="Shape 654"/>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dirty="0">
                <a:solidFill>
                  <a:schemeClr val="dk2"/>
                </a:solidFill>
                <a:latin typeface="Nunito Light"/>
                <a:ea typeface="Nunito Light"/>
                <a:cs typeface="Nunito Light"/>
                <a:sym typeface="Nunito Light"/>
              </a:rPr>
              <a:t>MULTI-COLLECTIVITY AS A CONCEPT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3" y="259508"/>
            <a:ext cx="8592349" cy="669162"/>
          </a:xfrm>
        </p:spPr>
        <p:txBody>
          <a:bodyPr/>
          <a:lstStyle/>
          <a:p>
            <a:r>
              <a:rPr lang="en-GB" sz="3600" dirty="0">
                <a:latin typeface="Nunito Light"/>
                <a:ea typeface="Nunito Light"/>
                <a:cs typeface="Nunito Light"/>
                <a:sym typeface="Nunito Light"/>
              </a:rPr>
              <a:t>MULTI-COLLECTIVITY AS A CONCEPT</a:t>
            </a:r>
            <a:endParaRPr lang="en-GB" sz="3600" dirty="0"/>
          </a:p>
        </p:txBody>
      </p:sp>
      <p:pic>
        <p:nvPicPr>
          <p:cNvPr id="6" name="Grafik 5"/>
          <p:cNvPicPr>
            <a:picLocks noChangeAspect="1"/>
          </p:cNvPicPr>
          <p:nvPr/>
        </p:nvPicPr>
        <p:blipFill>
          <a:blip r:embed="rId3"/>
          <a:stretch>
            <a:fillRect/>
          </a:stretch>
        </p:blipFill>
        <p:spPr>
          <a:xfrm>
            <a:off x="800100" y="1572681"/>
            <a:ext cx="7296150" cy="4610100"/>
          </a:xfrm>
          <a:prstGeom prst="rect">
            <a:avLst/>
          </a:prstGeom>
        </p:spPr>
      </p:pic>
      <p:sp>
        <p:nvSpPr>
          <p:cNvPr id="4" name="Textplatzhalter 3"/>
          <p:cNvSpPr>
            <a:spLocks noGrp="1"/>
          </p:cNvSpPr>
          <p:nvPr>
            <p:ph type="body" idx="2"/>
          </p:nvPr>
        </p:nvSpPr>
        <p:spPr>
          <a:xfrm>
            <a:off x="395534" y="780094"/>
            <a:ext cx="7859465" cy="720080"/>
          </a:xfrm>
        </p:spPr>
        <p:txBody>
          <a:bodyPr/>
          <a:lstStyle/>
          <a:p>
            <a:r>
              <a:rPr lang="en-US" dirty="0"/>
              <a:t>Membership of</a:t>
            </a:r>
            <a:r>
              <a:rPr lang="en-GB" dirty="0"/>
              <a:t> different collectives</a:t>
            </a:r>
          </a:p>
        </p:txBody>
      </p:sp>
      <p:sp>
        <p:nvSpPr>
          <p:cNvPr id="7" name="Textfeld 6"/>
          <p:cNvSpPr txBox="1"/>
          <p:nvPr/>
        </p:nvSpPr>
        <p:spPr>
          <a:xfrm>
            <a:off x="1143000" y="1752600"/>
            <a:ext cx="6680200" cy="4401205"/>
          </a:xfrm>
          <a:prstGeom prst="rect">
            <a:avLst/>
          </a:prstGeom>
          <a:noFill/>
        </p:spPr>
        <p:txBody>
          <a:bodyPr wrap="square" rtlCol="0">
            <a:spAutoFit/>
          </a:bodyPr>
          <a:lstStyle/>
          <a:p>
            <a:r>
              <a:rPr lang="en-GB" sz="2000" dirty="0">
                <a:solidFill>
                  <a:schemeClr val="bg1"/>
                </a:solidFill>
                <a:latin typeface="Nunito Light" panose="020B0604020202020204" charset="0"/>
              </a:rPr>
              <a:t>Different collectives you may be a member of:</a:t>
            </a:r>
          </a:p>
          <a:p>
            <a:pPr marL="285750" indent="-285750">
              <a:buFont typeface="Arial" panose="020B0604020202020204" pitchFamily="34" charset="0"/>
              <a:buChar char="•"/>
            </a:pPr>
            <a:r>
              <a:rPr lang="en-GB" sz="2000" dirty="0">
                <a:solidFill>
                  <a:schemeClr val="bg1"/>
                </a:solidFill>
                <a:latin typeface="Nunito Light" panose="020B0604020202020204" charset="0"/>
              </a:rPr>
              <a:t>Cultural heritage</a:t>
            </a:r>
          </a:p>
          <a:p>
            <a:pPr marL="285750" indent="-285750">
              <a:buFont typeface="Arial" panose="020B0604020202020204" pitchFamily="34" charset="0"/>
              <a:buChar char="•"/>
            </a:pPr>
            <a:r>
              <a:rPr lang="en-GB" sz="2000" dirty="0">
                <a:solidFill>
                  <a:schemeClr val="bg1"/>
                </a:solidFill>
                <a:latin typeface="Nunito Light" panose="020B0604020202020204" charset="0"/>
              </a:rPr>
              <a:t>Languages you speak</a:t>
            </a:r>
          </a:p>
          <a:p>
            <a:pPr marL="285750" indent="-285750">
              <a:buFont typeface="Arial" panose="020B0604020202020204" pitchFamily="34" charset="0"/>
              <a:buChar char="•"/>
            </a:pPr>
            <a:r>
              <a:rPr lang="en-GB" sz="2000" dirty="0">
                <a:solidFill>
                  <a:schemeClr val="bg1"/>
                </a:solidFill>
                <a:latin typeface="Nunito Light" panose="020B0604020202020204" charset="0"/>
              </a:rPr>
              <a:t>The countries you know a lot about</a:t>
            </a:r>
          </a:p>
          <a:p>
            <a:pPr marL="285750" indent="-285750">
              <a:buFont typeface="Arial" panose="020B0604020202020204" pitchFamily="34" charset="0"/>
              <a:buChar char="•"/>
            </a:pPr>
            <a:r>
              <a:rPr lang="en-GB" sz="2000" dirty="0">
                <a:solidFill>
                  <a:schemeClr val="bg1"/>
                </a:solidFill>
                <a:latin typeface="Nunito Light" panose="020B0604020202020204" charset="0"/>
              </a:rPr>
              <a:t>Age</a:t>
            </a:r>
          </a:p>
          <a:p>
            <a:pPr marL="285750" indent="-285750">
              <a:buFont typeface="Arial" panose="020B0604020202020204" pitchFamily="34" charset="0"/>
              <a:buChar char="•"/>
            </a:pPr>
            <a:r>
              <a:rPr lang="en-GB" sz="2000" dirty="0">
                <a:solidFill>
                  <a:schemeClr val="bg1"/>
                </a:solidFill>
                <a:latin typeface="Nunito Light" panose="020B0604020202020204" charset="0"/>
              </a:rPr>
              <a:t>Professional status</a:t>
            </a:r>
          </a:p>
          <a:p>
            <a:pPr marL="285750" indent="-285750">
              <a:buFont typeface="Arial" panose="020B0604020202020204" pitchFamily="34" charset="0"/>
              <a:buChar char="•"/>
            </a:pPr>
            <a:r>
              <a:rPr lang="en-GB" sz="2000" dirty="0">
                <a:solidFill>
                  <a:schemeClr val="bg1"/>
                </a:solidFill>
                <a:latin typeface="Nunito Light" panose="020B0604020202020204" charset="0"/>
              </a:rPr>
              <a:t>Membership of a sports club</a:t>
            </a:r>
          </a:p>
          <a:p>
            <a:pPr marL="285750" indent="-285750">
              <a:buFont typeface="Arial" panose="020B0604020202020204" pitchFamily="34" charset="0"/>
              <a:buChar char="•"/>
            </a:pPr>
            <a:r>
              <a:rPr lang="en-GB" sz="2000" dirty="0">
                <a:solidFill>
                  <a:schemeClr val="bg1"/>
                </a:solidFill>
                <a:latin typeface="Nunito Light" panose="020B0604020202020204" charset="0"/>
              </a:rPr>
              <a:t>Love for classical music</a:t>
            </a:r>
          </a:p>
          <a:p>
            <a:pPr marL="285750" indent="-285750">
              <a:buFont typeface="Arial" panose="020B0604020202020204" pitchFamily="34" charset="0"/>
              <a:buChar char="•"/>
            </a:pPr>
            <a:r>
              <a:rPr lang="en-GB" sz="2000" dirty="0">
                <a:solidFill>
                  <a:schemeClr val="bg1"/>
                </a:solidFill>
                <a:latin typeface="Nunito Light" panose="020B0604020202020204" charset="0"/>
              </a:rPr>
              <a:t>The study course you chose</a:t>
            </a:r>
          </a:p>
          <a:p>
            <a:pPr marL="285750" indent="-285750">
              <a:buFont typeface="Arial" panose="020B0604020202020204" pitchFamily="34" charset="0"/>
              <a:buChar char="•"/>
            </a:pPr>
            <a:r>
              <a:rPr lang="en-GB" sz="2000" dirty="0">
                <a:solidFill>
                  <a:schemeClr val="bg1"/>
                </a:solidFill>
                <a:latin typeface="Nunito Light" panose="020B0604020202020204" charset="0"/>
              </a:rPr>
              <a:t>The cultural elements you have adopted</a:t>
            </a:r>
          </a:p>
          <a:p>
            <a:pPr marL="285750" indent="-285750">
              <a:buFont typeface="Arial" panose="020B0604020202020204" pitchFamily="34" charset="0"/>
              <a:buChar char="•"/>
            </a:pPr>
            <a:r>
              <a:rPr lang="en-GB" sz="2000" dirty="0">
                <a:solidFill>
                  <a:schemeClr val="bg1"/>
                </a:solidFill>
                <a:latin typeface="Nunito Light" panose="020B0604020202020204" charset="0"/>
              </a:rPr>
              <a:t>Personal background</a:t>
            </a:r>
          </a:p>
          <a:p>
            <a:pPr marL="285750" indent="-285750">
              <a:buFont typeface="Arial" panose="020B0604020202020204" pitchFamily="34" charset="0"/>
              <a:buChar char="•"/>
            </a:pPr>
            <a:r>
              <a:rPr lang="en-GB" sz="2000" dirty="0">
                <a:solidFill>
                  <a:schemeClr val="bg1"/>
                </a:solidFill>
                <a:latin typeface="Nunito Light" panose="020B0604020202020204" charset="0"/>
              </a:rPr>
              <a:t>…..</a:t>
            </a:r>
          </a:p>
          <a:p>
            <a:pPr marL="285750" indent="-285750">
              <a:buFont typeface="Arial" panose="020B0604020202020204" pitchFamily="34" charset="0"/>
              <a:buChar char="•"/>
            </a:pPr>
            <a:r>
              <a:rPr lang="en-GB" sz="2000" dirty="0">
                <a:solidFill>
                  <a:schemeClr val="bg1"/>
                </a:solidFill>
                <a:latin typeface="Nunito Light" panose="020B0604020202020204" charset="0"/>
              </a:rPr>
              <a:t>…..</a:t>
            </a:r>
          </a:p>
          <a:p>
            <a:r>
              <a:rPr lang="en-GB" sz="2000" dirty="0">
                <a:solidFill>
                  <a:schemeClr val="bg1"/>
                </a:solidFill>
                <a:latin typeface="Nunito Light" panose="020B0604020202020204" charset="0"/>
              </a:rPr>
              <a:t> </a:t>
            </a:r>
          </a:p>
        </p:txBody>
      </p:sp>
      <p:sp>
        <p:nvSpPr>
          <p:cNvPr id="8" name="Textfeld 7">
            <a:extLst>
              <a:ext uri="{FF2B5EF4-FFF2-40B4-BE49-F238E27FC236}">
                <a16:creationId xmlns:a16="http://schemas.microsoft.com/office/drawing/2014/main" id="{180EE926-CCBF-4549-8020-5BDD618CC41C}"/>
              </a:ext>
            </a:extLst>
          </p:cNvPr>
          <p:cNvSpPr txBox="1">
            <a:spLocks noChangeArrowheads="1"/>
          </p:cNvSpPr>
          <p:nvPr/>
        </p:nvSpPr>
        <p:spPr bwMode="auto">
          <a:xfrm rot="5400000">
            <a:off x="7052222" y="2544202"/>
            <a:ext cx="227220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4"/>
              </a:rPr>
              <a:t>CC0</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5"/>
              </a:rPr>
              <a:t>pixabay</a:t>
            </a:r>
            <a:r>
              <a:rPr lang="de-DE" altLang="de-DE" sz="600" dirty="0">
                <a:solidFill>
                  <a:srgbClr val="002060"/>
                </a:solidFill>
                <a:latin typeface="Nunito Light" charset="0"/>
              </a:rPr>
              <a:t> </a:t>
            </a:r>
          </a:p>
        </p:txBody>
      </p:sp>
    </p:spTree>
    <p:extLst>
      <p:ext uri="{BB962C8B-B14F-4D97-AF65-F5344CB8AC3E}">
        <p14:creationId xmlns:p14="http://schemas.microsoft.com/office/powerpoint/2010/main" val="1965573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1" name="Shape 671"/>
          <p:cNvSpPr txBox="1">
            <a:spLocks noGrp="1"/>
          </p:cNvSpPr>
          <p:nvPr>
            <p:ph type="body" idx="1"/>
          </p:nvPr>
        </p:nvSpPr>
        <p:spPr>
          <a:xfrm>
            <a:off x="1259632" y="1493455"/>
            <a:ext cx="7704802" cy="4716845"/>
          </a:xfrm>
          <a:prstGeom prst="rect">
            <a:avLst/>
          </a:prstGeom>
          <a:noFill/>
          <a:ln>
            <a:noFill/>
          </a:ln>
        </p:spPr>
        <p:txBody>
          <a:bodyPr wrap="square" lIns="91425" tIns="45700" rIns="91425" bIns="45700" anchor="t" anchorCtr="0">
            <a:noAutofit/>
          </a:bodyPr>
          <a:lstStyle/>
          <a:p>
            <a:pPr marL="0" marR="0" lvl="0" indent="-203200" algn="l" rtl="0">
              <a:lnSpc>
                <a:spcPct val="90000"/>
              </a:lnSpc>
              <a:spcBef>
                <a:spcPts val="0"/>
              </a:spcBef>
              <a:spcAft>
                <a:spcPts val="0"/>
              </a:spcAft>
              <a:buClr>
                <a:srgbClr val="366092"/>
              </a:buClr>
              <a:buSzPct val="100000"/>
              <a:buFont typeface="Noto Sans Symbols"/>
              <a:buNone/>
            </a:pPr>
            <a:r>
              <a:rPr lang="en-GB" sz="2400" b="0" i="0" u="none" strike="noStrike" cap="none" dirty="0">
                <a:solidFill>
                  <a:srgbClr val="366092"/>
                </a:solidFill>
                <a:latin typeface="Nunito Light"/>
                <a:ea typeface="Nunito Light"/>
                <a:cs typeface="Nunito Light"/>
                <a:sym typeface="Nunito Light"/>
              </a:rPr>
              <a:t>Look back at the ‘journey of life’ activity you did at the beginning of the session. Use this as a basis to identify the different sub-collectives you are a member of.</a:t>
            </a:r>
          </a:p>
          <a:p>
            <a:pPr marL="0" marR="0" lvl="0" indent="-203200" algn="l" rtl="0">
              <a:lnSpc>
                <a:spcPct val="90000"/>
              </a:lnSpc>
              <a:spcBef>
                <a:spcPts val="640"/>
              </a:spcBef>
              <a:spcAft>
                <a:spcPts val="0"/>
              </a:spcAft>
              <a:buClr>
                <a:srgbClr val="366092"/>
              </a:buClr>
              <a:buSzPct val="100000"/>
              <a:buFont typeface="Noto Sans Symbols"/>
              <a:buNone/>
            </a:pPr>
            <a:endParaRPr lang="en-GB" sz="2400" b="0" i="0" u="none" strike="noStrike" cap="none" dirty="0">
              <a:solidFill>
                <a:srgbClr val="366092"/>
              </a:solidFill>
              <a:latin typeface="Nunito Light"/>
              <a:ea typeface="Nunito Light"/>
              <a:cs typeface="Nunito Light"/>
              <a:sym typeface="Nunito Light"/>
            </a:endParaRPr>
          </a:p>
          <a:p>
            <a:pPr marL="0" marR="0" lvl="0" indent="-203200" algn="l" rtl="0">
              <a:lnSpc>
                <a:spcPct val="90000"/>
              </a:lnSpc>
              <a:spcBef>
                <a:spcPts val="640"/>
              </a:spcBef>
              <a:spcAft>
                <a:spcPts val="0"/>
              </a:spcAft>
              <a:buClr>
                <a:srgbClr val="366092"/>
              </a:buClr>
              <a:buSzPct val="100000"/>
              <a:buFont typeface="Noto Sans Symbols"/>
              <a:buNone/>
            </a:pPr>
            <a:r>
              <a:rPr lang="en-GB" sz="2400" b="0" i="0" u="none" strike="noStrike" cap="none" dirty="0">
                <a:solidFill>
                  <a:srgbClr val="366092"/>
                </a:solidFill>
                <a:latin typeface="Nunito Light"/>
                <a:ea typeface="Nunito Light"/>
                <a:cs typeface="Nunito Light"/>
                <a:sym typeface="Nunito Light"/>
              </a:rPr>
              <a:t>For each of the sub-collectives that you belong to, please note down in a few sentences what is typical about them or what characterises them.</a:t>
            </a:r>
          </a:p>
          <a:p>
            <a:pPr marL="0" marR="0" lvl="0" indent="-203200" algn="l" rtl="0">
              <a:lnSpc>
                <a:spcPct val="90000"/>
              </a:lnSpc>
              <a:spcBef>
                <a:spcPts val="640"/>
              </a:spcBef>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p:txBody>
      </p:sp>
      <p:sp>
        <p:nvSpPr>
          <p:cNvPr id="672" name="Shape 672"/>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indent="-228600">
              <a:spcBef>
                <a:spcPts val="0"/>
              </a:spcBef>
            </a:pPr>
            <a:r>
              <a:rPr lang="en-US" dirty="0"/>
              <a:t>Membership of</a:t>
            </a:r>
            <a:r>
              <a:rPr lang="en-GB" dirty="0"/>
              <a:t> different collectives</a:t>
            </a:r>
          </a:p>
        </p:txBody>
      </p:sp>
      <p:sp>
        <p:nvSpPr>
          <p:cNvPr id="674" name="Shape 674"/>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pic>
        <p:nvPicPr>
          <p:cNvPr id="7" name="Bild 5">
            <a:extLst>
              <a:ext uri="{FF2B5EF4-FFF2-40B4-BE49-F238E27FC236}">
                <a16:creationId xmlns:a16="http://schemas.microsoft.com/office/drawing/2014/main" id="{D738618B-9D71-C841-AED8-65F5CBF13A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522413"/>
            <a:ext cx="6286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1" name="Shape 661"/>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76923C"/>
              </a:buClr>
              <a:buSzPct val="100000"/>
              <a:buFont typeface="Noto Sans Symbols"/>
              <a:buNone/>
            </a:pPr>
            <a:r>
              <a:rPr lang="en-GB" sz="3600" b="0" i="0" u="none" strike="noStrike" cap="none">
                <a:solidFill>
                  <a:srgbClr val="76923C"/>
                </a:solidFill>
                <a:latin typeface="Nunito Light"/>
                <a:ea typeface="Nunito Light"/>
                <a:cs typeface="Nunito Light"/>
                <a:sym typeface="Nunito Light"/>
              </a:rPr>
              <a:t>The common triangle</a:t>
            </a:r>
          </a:p>
        </p:txBody>
      </p:sp>
      <p:sp>
        <p:nvSpPr>
          <p:cNvPr id="662" name="Shape 662"/>
          <p:cNvSpPr txBox="1">
            <a:spLocks noGrp="1"/>
          </p:cNvSpPr>
          <p:nvPr>
            <p:ph type="body" idx="1"/>
          </p:nvPr>
        </p:nvSpPr>
        <p:spPr>
          <a:xfrm>
            <a:off x="1166936" y="1493455"/>
            <a:ext cx="8229600" cy="4569371"/>
          </a:xfrm>
          <a:prstGeom prst="rect">
            <a:avLst/>
          </a:prstGeom>
          <a:noFill/>
          <a:ln>
            <a:noFill/>
          </a:ln>
        </p:spPr>
        <p:txBody>
          <a:bodyPr wrap="square" lIns="91425" tIns="45700" rIns="91425" bIns="45700" anchor="t" anchorCtr="0">
            <a:noAutofit/>
          </a:bodyPr>
          <a:lstStyle/>
          <a:p>
            <a:pPr marL="0" marR="0" lvl="0" indent="-203200" algn="l" rtl="0">
              <a:spcBef>
                <a:spcPts val="0"/>
              </a:spcBef>
              <a:spcAft>
                <a:spcPts val="0"/>
              </a:spcAft>
              <a:buClr>
                <a:srgbClr val="366092"/>
              </a:buClr>
              <a:buSzPct val="100000"/>
              <a:buFont typeface="Noto Sans Symbols"/>
              <a:buNone/>
            </a:pPr>
            <a:r>
              <a:rPr lang="en-GB" sz="2400" b="0" i="0" u="none" strike="noStrike" cap="none" dirty="0">
                <a:solidFill>
                  <a:srgbClr val="366092"/>
                </a:solidFill>
                <a:latin typeface="Nunito Light"/>
                <a:ea typeface="Nunito Light"/>
                <a:cs typeface="Nunito Light"/>
                <a:sym typeface="Nunito Light"/>
              </a:rPr>
              <a:t>The common triangle refers to:</a:t>
            </a:r>
          </a:p>
          <a:p>
            <a:pPr marL="342900" marR="0" lvl="0" indent="-342900" algn="l" rtl="0">
              <a:spcBef>
                <a:spcPts val="640"/>
              </a:spcBef>
              <a:spcAft>
                <a:spcPts val="0"/>
              </a:spcAft>
              <a:buClr>
                <a:srgbClr val="366092"/>
              </a:buClr>
              <a:buSzPct val="100000"/>
              <a:buFont typeface="Noto Sans Symbols"/>
              <a:buChar char="▪"/>
            </a:pPr>
            <a:r>
              <a:rPr lang="en-GB" sz="2400" dirty="0">
                <a:solidFill>
                  <a:srgbClr val="366092"/>
                </a:solidFill>
                <a:latin typeface="Nunito Light"/>
                <a:ea typeface="Nunito Light"/>
                <a:cs typeface="Nunito Light"/>
                <a:sym typeface="Nunito Light"/>
              </a:rPr>
              <a:t>a</a:t>
            </a:r>
            <a:r>
              <a:rPr lang="en-GB" sz="2400" b="0" i="0" u="none" strike="noStrike" cap="none" dirty="0">
                <a:solidFill>
                  <a:srgbClr val="366092"/>
                </a:solidFill>
                <a:latin typeface="Nunito Light"/>
                <a:ea typeface="Nunito Light"/>
                <a:cs typeface="Nunito Light"/>
                <a:sym typeface="Nunito Light"/>
              </a:rPr>
              <a:t> summary of things we share and where we differ</a:t>
            </a:r>
          </a:p>
          <a:p>
            <a:pPr marL="342900" marR="0" lvl="0" indent="-342900" algn="l" rtl="0">
              <a:spcBef>
                <a:spcPts val="640"/>
              </a:spcBef>
              <a:buClr>
                <a:srgbClr val="366092"/>
              </a:buClr>
              <a:buSzPct val="100000"/>
              <a:buFont typeface="Noto Sans Symbols"/>
              <a:buChar char="▪"/>
            </a:pPr>
            <a:r>
              <a:rPr lang="en-GB" sz="2400" dirty="0">
                <a:solidFill>
                  <a:srgbClr val="366092"/>
                </a:solidFill>
                <a:latin typeface="Nunito Light"/>
                <a:ea typeface="Nunito Light"/>
                <a:cs typeface="Nunito Light"/>
                <a:sym typeface="Nunito Light"/>
              </a:rPr>
              <a:t>d</a:t>
            </a:r>
            <a:r>
              <a:rPr lang="en-GB" sz="2400" b="0" i="0" u="none" strike="noStrike" cap="none" dirty="0">
                <a:solidFill>
                  <a:srgbClr val="366092"/>
                </a:solidFill>
                <a:latin typeface="Nunito Light"/>
                <a:ea typeface="Nunito Light"/>
                <a:cs typeface="Nunito Light"/>
                <a:sym typeface="Nunito Light"/>
              </a:rPr>
              <a:t>ifferences and commonalities which influence inter-</a:t>
            </a:r>
          </a:p>
          <a:p>
            <a:pPr marL="358775" marR="0" lvl="0" indent="0" algn="l" rtl="0">
              <a:spcBef>
                <a:spcPts val="640"/>
              </a:spcBef>
              <a:buClr>
                <a:srgbClr val="366092"/>
              </a:buClr>
              <a:buSzPct val="100000"/>
              <a:buNone/>
            </a:pPr>
            <a:r>
              <a:rPr lang="en-GB" sz="2400" b="0" i="0" u="none" strike="noStrike" cap="none" dirty="0">
                <a:solidFill>
                  <a:srgbClr val="366092"/>
                </a:solidFill>
                <a:latin typeface="Nunito Light"/>
                <a:ea typeface="Nunito Light"/>
                <a:cs typeface="Nunito Light"/>
                <a:sym typeface="Nunito Light"/>
              </a:rPr>
              <a:t>actions at work, during leisure time and in other social encounters</a:t>
            </a:r>
          </a:p>
        </p:txBody>
      </p:sp>
      <p:sp>
        <p:nvSpPr>
          <p:cNvPr id="664" name="Shape 664"/>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pic>
        <p:nvPicPr>
          <p:cNvPr id="7" name="Bild 5">
            <a:extLst>
              <a:ext uri="{FF2B5EF4-FFF2-40B4-BE49-F238E27FC236}">
                <a16:creationId xmlns:a16="http://schemas.microsoft.com/office/drawing/2014/main" id="{CDBA4A0F-0776-A64C-B2CD-DF5659B446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522413"/>
            <a:ext cx="6286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1" name="Shape 681"/>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76923C"/>
              </a:buClr>
              <a:buSzPct val="100000"/>
              <a:buFont typeface="Noto Sans Symbols"/>
              <a:buNone/>
            </a:pPr>
            <a:r>
              <a:rPr lang="en-GB" sz="3600" b="0" i="0" u="none" strike="noStrike" cap="none">
                <a:solidFill>
                  <a:srgbClr val="76923C"/>
                </a:solidFill>
                <a:latin typeface="Nunito Light"/>
                <a:ea typeface="Nunito Light"/>
                <a:cs typeface="Nunito Light"/>
                <a:sym typeface="Nunito Light"/>
              </a:rPr>
              <a:t>The common triangle</a:t>
            </a:r>
          </a:p>
        </p:txBody>
      </p:sp>
      <p:sp>
        <p:nvSpPr>
          <p:cNvPr id="682" name="Shape 682"/>
          <p:cNvSpPr txBox="1">
            <a:spLocks noGrp="1"/>
          </p:cNvSpPr>
          <p:nvPr>
            <p:ph type="body" idx="1"/>
          </p:nvPr>
        </p:nvSpPr>
        <p:spPr>
          <a:xfrm>
            <a:off x="1043608" y="1556792"/>
            <a:ext cx="7848872" cy="4752528"/>
          </a:xfrm>
          <a:prstGeom prst="rect">
            <a:avLst/>
          </a:prstGeom>
          <a:noFill/>
          <a:ln>
            <a:noFill/>
          </a:ln>
        </p:spPr>
        <p:txBody>
          <a:bodyPr wrap="square" lIns="91425" tIns="45700" rIns="91425" bIns="45700" anchor="t" anchorCtr="0">
            <a:noAutofit/>
          </a:bodyPr>
          <a:lstStyle/>
          <a:p>
            <a:pPr marL="0" marR="0" lvl="0" indent="-132715" algn="l" rtl="0">
              <a:lnSpc>
                <a:spcPct val="80000"/>
              </a:lnSpc>
              <a:spcBef>
                <a:spcPts val="418"/>
              </a:spcBef>
              <a:spcAft>
                <a:spcPts val="0"/>
              </a:spcAft>
              <a:buClr>
                <a:srgbClr val="366092"/>
              </a:buClr>
              <a:buSzPct val="99523"/>
              <a:buFont typeface="Noto Sans Symbols"/>
              <a:buNone/>
            </a:pPr>
            <a:r>
              <a:rPr lang="en-GB" sz="2000" dirty="0">
                <a:solidFill>
                  <a:srgbClr val="366092"/>
                </a:solidFill>
                <a:latin typeface="Nunito Light"/>
                <a:ea typeface="Nunito Light"/>
                <a:cs typeface="Nunito Light"/>
                <a:sym typeface="Nunito Light"/>
              </a:rPr>
              <a:t>Imagine that y</a:t>
            </a:r>
            <a:r>
              <a:rPr lang="en-GB" sz="2000" b="0" i="0" u="none" strike="noStrike" cap="none" dirty="0">
                <a:solidFill>
                  <a:srgbClr val="366092"/>
                </a:solidFill>
                <a:latin typeface="Nunito Light"/>
                <a:ea typeface="Nunito Light"/>
                <a:cs typeface="Nunito Light"/>
                <a:sym typeface="Nunito Light"/>
              </a:rPr>
              <a:t>ou are expected to work together in a team of three</a:t>
            </a:r>
          </a:p>
          <a:p>
            <a:pPr marL="342900" marR="0" lvl="0" indent="-342900" algn="l" rtl="0">
              <a:spcBef>
                <a:spcPts val="418"/>
              </a:spcBef>
              <a:spcAft>
                <a:spcPts val="0"/>
              </a:spcAft>
              <a:buClr>
                <a:srgbClr val="366092"/>
              </a:buClr>
              <a:buSzPct val="99523"/>
              <a:buFont typeface="Noto Sans Symbols"/>
              <a:buChar char="▪"/>
            </a:pPr>
            <a:r>
              <a:rPr lang="en-GB" sz="2000" b="0" i="0" u="none" strike="noStrike" cap="none" dirty="0">
                <a:solidFill>
                  <a:srgbClr val="366092"/>
                </a:solidFill>
                <a:latin typeface="Nunito Light"/>
                <a:ea typeface="Nunito Light"/>
                <a:cs typeface="Nunito Light"/>
                <a:sym typeface="Nunito Light"/>
              </a:rPr>
              <a:t>What elements do you consider to be vital when you want to work together (e.g. personal characteristics, cultural and situational variables)?</a:t>
            </a:r>
          </a:p>
          <a:p>
            <a:pPr marL="342900" marR="0" lvl="0" indent="-342900" algn="l" rtl="0">
              <a:spcBef>
                <a:spcPts val="418"/>
              </a:spcBef>
              <a:spcAft>
                <a:spcPts val="0"/>
              </a:spcAft>
              <a:buClr>
                <a:srgbClr val="366092"/>
              </a:buClr>
              <a:buSzPct val="99523"/>
              <a:buFont typeface="Noto Sans Symbols"/>
              <a:buChar char="▪"/>
            </a:pPr>
            <a:r>
              <a:rPr lang="en-GB" sz="2000" b="0" i="0" u="none" strike="noStrike" cap="none" dirty="0">
                <a:solidFill>
                  <a:srgbClr val="366092"/>
                </a:solidFill>
                <a:latin typeface="Nunito Light"/>
                <a:ea typeface="Nunito Light"/>
                <a:cs typeface="Nunito Light"/>
                <a:sym typeface="Nunito Light"/>
              </a:rPr>
              <a:t>List about </a:t>
            </a:r>
            <a:r>
              <a:rPr lang="en-GB" sz="2000" dirty="0">
                <a:solidFill>
                  <a:srgbClr val="366092"/>
                </a:solidFill>
                <a:latin typeface="Nunito Light"/>
                <a:ea typeface="Nunito Light"/>
                <a:cs typeface="Nunito Light"/>
                <a:sym typeface="Nunito Light"/>
              </a:rPr>
              <a:t>ten</a:t>
            </a:r>
            <a:r>
              <a:rPr lang="en-GB" sz="2000" b="0" i="0" u="none" strike="noStrike" cap="none" dirty="0">
                <a:solidFill>
                  <a:srgbClr val="366092"/>
                </a:solidFill>
                <a:latin typeface="Nunito Light"/>
                <a:ea typeface="Nunito Light"/>
                <a:cs typeface="Nunito Light"/>
                <a:sym typeface="Nunito Light"/>
              </a:rPr>
              <a:t> of these using the information from your life journey and the analysis of your membership </a:t>
            </a:r>
            <a:r>
              <a:rPr lang="en-GB" sz="2000" dirty="0">
                <a:solidFill>
                  <a:srgbClr val="366092"/>
                </a:solidFill>
                <a:latin typeface="Nunito Light"/>
                <a:ea typeface="Nunito Light"/>
                <a:cs typeface="Nunito Light"/>
                <a:sym typeface="Nunito Light"/>
              </a:rPr>
              <a:t>of</a:t>
            </a:r>
            <a:r>
              <a:rPr lang="en-GB" sz="2000" b="0" i="0" u="none" strike="noStrike" cap="none" dirty="0">
                <a:solidFill>
                  <a:srgbClr val="366092"/>
                </a:solidFill>
                <a:latin typeface="Nunito Light"/>
                <a:ea typeface="Nunito Light"/>
                <a:cs typeface="Nunito Light"/>
                <a:sym typeface="Nunito Light"/>
              </a:rPr>
              <a:t> different collectives.</a:t>
            </a:r>
          </a:p>
          <a:p>
            <a:pPr marL="342900" marR="0" lvl="0" indent="-342900" algn="l" rtl="0">
              <a:spcBef>
                <a:spcPts val="418"/>
              </a:spcBef>
              <a:spcAft>
                <a:spcPts val="0"/>
              </a:spcAft>
              <a:buClr>
                <a:srgbClr val="366092"/>
              </a:buClr>
              <a:buSzPct val="99523"/>
              <a:buFont typeface="Noto Sans Symbols"/>
              <a:buChar char="▪"/>
            </a:pPr>
            <a:r>
              <a:rPr lang="en-GB" sz="2000" b="0" i="0" u="none" strike="noStrike" cap="none" dirty="0">
                <a:solidFill>
                  <a:srgbClr val="366092"/>
                </a:solidFill>
                <a:latin typeface="Nunito Light"/>
                <a:ea typeface="Nunito Light"/>
                <a:cs typeface="Nunito Light"/>
                <a:sym typeface="Nunito Light"/>
              </a:rPr>
              <a:t>Get together in groups of three and in turn explain the items you have chosen.</a:t>
            </a:r>
          </a:p>
          <a:p>
            <a:pPr marL="342900" marR="0" lvl="0" indent="-342900" algn="l" rtl="0">
              <a:spcBef>
                <a:spcPts val="418"/>
              </a:spcBef>
              <a:spcAft>
                <a:spcPts val="0"/>
              </a:spcAft>
              <a:buClr>
                <a:srgbClr val="366092"/>
              </a:buClr>
              <a:buSzPct val="99523"/>
              <a:buFont typeface="Noto Sans Symbols"/>
              <a:buChar char="▪"/>
            </a:pPr>
            <a:r>
              <a:rPr lang="en-GB" sz="2000" b="0" i="0" u="none" strike="noStrike" cap="none" dirty="0">
                <a:solidFill>
                  <a:srgbClr val="366092"/>
                </a:solidFill>
                <a:latin typeface="Nunito Light"/>
                <a:ea typeface="Nunito Light"/>
                <a:cs typeface="Nunito Light"/>
                <a:sym typeface="Nunito Light"/>
              </a:rPr>
              <a:t>Discuss and try to establish a common meaning </a:t>
            </a:r>
            <a:r>
              <a:rPr lang="en-GB" sz="2000" dirty="0">
                <a:solidFill>
                  <a:srgbClr val="366092"/>
                </a:solidFill>
                <a:latin typeface="Nunito Light"/>
                <a:ea typeface="Nunito Light"/>
                <a:cs typeface="Nunito Light"/>
                <a:sym typeface="Nunito Light"/>
              </a:rPr>
              <a:t>for</a:t>
            </a:r>
            <a:r>
              <a:rPr lang="en-GB" sz="2000" b="0" i="0" u="none" strike="noStrike" cap="none" dirty="0">
                <a:solidFill>
                  <a:srgbClr val="366092"/>
                </a:solidFill>
                <a:latin typeface="Nunito Light"/>
                <a:ea typeface="Nunito Light"/>
                <a:cs typeface="Nunito Light"/>
                <a:sym typeface="Nunito Light"/>
              </a:rPr>
              <a:t> these.</a:t>
            </a:r>
          </a:p>
          <a:p>
            <a:pPr marL="342900" marR="0" lvl="0" indent="-342900" algn="l" rtl="0">
              <a:spcBef>
                <a:spcPts val="418"/>
              </a:spcBef>
              <a:spcAft>
                <a:spcPts val="0"/>
              </a:spcAft>
              <a:buClr>
                <a:srgbClr val="366092"/>
              </a:buClr>
              <a:buSzPct val="99523"/>
              <a:buFont typeface="Noto Sans Symbols"/>
              <a:buChar char="▪"/>
            </a:pPr>
            <a:r>
              <a:rPr lang="en-GB" sz="2000" b="0" i="0" u="none" strike="noStrike" cap="none" dirty="0">
                <a:solidFill>
                  <a:srgbClr val="366092"/>
                </a:solidFill>
                <a:latin typeface="Nunito Light"/>
                <a:ea typeface="Nunito Light"/>
                <a:cs typeface="Nunito Light"/>
                <a:sym typeface="Nunito Light"/>
              </a:rPr>
              <a:t>Search for commonalities and differences among the three of you. These may be found between person A and B, B and C or A and C only. Also take note of things you all share and those which are unique to one person.</a:t>
            </a:r>
          </a:p>
          <a:p>
            <a:pPr marL="342900" marR="0" lvl="0" indent="-342900" algn="l" rtl="0">
              <a:spcBef>
                <a:spcPts val="418"/>
              </a:spcBef>
              <a:buClr>
                <a:srgbClr val="366092"/>
              </a:buClr>
              <a:buSzPct val="99523"/>
              <a:buFont typeface="Noto Sans Symbols"/>
              <a:buChar char="▪"/>
            </a:pPr>
            <a:r>
              <a:rPr lang="en-GB" sz="2000" b="0" i="0" u="none" strike="noStrike" cap="none" dirty="0">
                <a:solidFill>
                  <a:srgbClr val="366092"/>
                </a:solidFill>
                <a:latin typeface="Nunito Light"/>
                <a:ea typeface="Nunito Light"/>
                <a:cs typeface="Nunito Light"/>
                <a:sym typeface="Nunito Light"/>
              </a:rPr>
              <a:t>Use the results to develop a common triangle.</a:t>
            </a:r>
          </a:p>
        </p:txBody>
      </p:sp>
      <p:sp>
        <p:nvSpPr>
          <p:cNvPr id="684" name="Shape 684"/>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pic>
        <p:nvPicPr>
          <p:cNvPr id="7" name="Bild 3">
            <a:extLst>
              <a:ext uri="{FF2B5EF4-FFF2-40B4-BE49-F238E27FC236}">
                <a16:creationId xmlns:a16="http://schemas.microsoft.com/office/drawing/2014/main" id="{0DCF5F1F-2E2B-F34B-9EA1-584A4A088B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597" y="1500174"/>
            <a:ext cx="601456" cy="576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1" name="Shape 691"/>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76923C"/>
              </a:buClr>
              <a:buSzPct val="100000"/>
              <a:buFont typeface="Noto Sans Symbols"/>
              <a:buNone/>
            </a:pPr>
            <a:r>
              <a:rPr lang="en-GB" sz="3600" b="0" i="0" u="none" strike="noStrike" cap="none">
                <a:solidFill>
                  <a:srgbClr val="76923C"/>
                </a:solidFill>
                <a:latin typeface="Nunito Light"/>
                <a:ea typeface="Nunito Light"/>
                <a:cs typeface="Nunito Light"/>
                <a:sym typeface="Nunito Light"/>
              </a:rPr>
              <a:t>The common triangle</a:t>
            </a:r>
          </a:p>
        </p:txBody>
      </p:sp>
      <p:sp>
        <p:nvSpPr>
          <p:cNvPr id="692" name="Shape 692"/>
          <p:cNvSpPr txBox="1">
            <a:spLocks noGrp="1"/>
          </p:cNvSpPr>
          <p:nvPr>
            <p:ph type="body" idx="1"/>
          </p:nvPr>
        </p:nvSpPr>
        <p:spPr>
          <a:xfrm>
            <a:off x="971600" y="1535498"/>
            <a:ext cx="8172400" cy="4392488"/>
          </a:xfrm>
          <a:prstGeom prst="rect">
            <a:avLst/>
          </a:prstGeom>
          <a:noFill/>
          <a:ln>
            <a:noFill/>
          </a:ln>
        </p:spPr>
        <p:txBody>
          <a:bodyPr wrap="square" lIns="91425" tIns="45700" rIns="91425" bIns="45700" anchor="t" anchorCtr="0">
            <a:noAutofit/>
          </a:bodyPr>
          <a:lstStyle/>
          <a:p>
            <a:pPr marL="0" marR="0" lvl="0" indent="-165100" algn="l" rtl="0">
              <a:spcBef>
                <a:spcPts val="520"/>
              </a:spcBef>
              <a:buClr>
                <a:srgbClr val="366092"/>
              </a:buClr>
              <a:buSzPct val="104000"/>
              <a:buFont typeface="Noto Sans Symbols"/>
              <a:buNone/>
            </a:pPr>
            <a:r>
              <a:rPr lang="en-GB" sz="2400" b="0" i="0" u="none" strike="noStrike" cap="none" dirty="0">
                <a:solidFill>
                  <a:srgbClr val="366092"/>
                </a:solidFill>
                <a:latin typeface="Nunito Light"/>
                <a:ea typeface="Nunito Light"/>
                <a:cs typeface="Nunito Light"/>
                <a:sym typeface="Nunito Light"/>
              </a:rPr>
              <a:t>Sit together in a team of three and develop a common ground triangle. </a:t>
            </a:r>
            <a:br>
              <a:rPr lang="en-GB" sz="2600" b="0" i="0" u="none" strike="noStrike" cap="none" dirty="0">
                <a:solidFill>
                  <a:srgbClr val="366092"/>
                </a:solidFill>
                <a:latin typeface="Nunito Light"/>
                <a:ea typeface="Nunito Light"/>
                <a:cs typeface="Nunito Light"/>
                <a:sym typeface="Nunito Light"/>
              </a:rPr>
            </a:br>
            <a:endParaRPr lang="en-GB" sz="2600" b="0" i="0" u="none" strike="noStrike" cap="none" dirty="0">
              <a:solidFill>
                <a:srgbClr val="366092"/>
              </a:solidFill>
              <a:latin typeface="Nunito Light"/>
              <a:ea typeface="Nunito Light"/>
              <a:cs typeface="Nunito Light"/>
              <a:sym typeface="Nunito Light"/>
            </a:endParaRPr>
          </a:p>
        </p:txBody>
      </p:sp>
      <p:sp>
        <p:nvSpPr>
          <p:cNvPr id="694" name="Shape 694"/>
          <p:cNvSpPr/>
          <p:nvPr/>
        </p:nvSpPr>
        <p:spPr>
          <a:xfrm>
            <a:off x="2699791" y="3284984"/>
            <a:ext cx="3384377" cy="2105710"/>
          </a:xfrm>
          <a:prstGeom prst="triangle">
            <a:avLst>
              <a:gd name="adj" fmla="val 50000"/>
            </a:avLst>
          </a:prstGeom>
          <a:noFill/>
          <a:ln w="25400" cap="rnd" cmpd="sng">
            <a:solidFill>
              <a:srgbClr val="FFC00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rgbClr val="366092"/>
              </a:solidFill>
              <a:latin typeface="Nunito Light"/>
              <a:ea typeface="Nunito Light"/>
              <a:cs typeface="Nunito Light"/>
              <a:sym typeface="Nunito Light"/>
            </a:endParaRPr>
          </a:p>
        </p:txBody>
      </p:sp>
      <p:sp>
        <p:nvSpPr>
          <p:cNvPr id="695" name="Shape 695"/>
          <p:cNvSpPr txBox="1"/>
          <p:nvPr/>
        </p:nvSpPr>
        <p:spPr>
          <a:xfrm>
            <a:off x="3851920" y="2924944"/>
            <a:ext cx="4379969" cy="35394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a:solidFill>
                  <a:srgbClr val="366092"/>
                </a:solidFill>
                <a:latin typeface="Nunito Light"/>
                <a:ea typeface="Nunito Light"/>
                <a:cs typeface="Nunito Light"/>
                <a:sym typeface="Nunito Light"/>
              </a:rPr>
              <a:t>Person A (what is unique about him/her)</a:t>
            </a:r>
          </a:p>
        </p:txBody>
      </p:sp>
      <p:sp>
        <p:nvSpPr>
          <p:cNvPr id="696" name="Shape 696"/>
          <p:cNvSpPr txBox="1"/>
          <p:nvPr/>
        </p:nvSpPr>
        <p:spPr>
          <a:xfrm>
            <a:off x="314607" y="5330092"/>
            <a:ext cx="2457193" cy="61555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a:solidFill>
                  <a:srgbClr val="366092"/>
                </a:solidFill>
                <a:latin typeface="Nunito Light"/>
                <a:ea typeface="Nunito Light"/>
                <a:cs typeface="Nunito Light"/>
                <a:sym typeface="Nunito Light"/>
              </a:rPr>
              <a:t>Person B (what is unique about him/her) </a:t>
            </a:r>
          </a:p>
        </p:txBody>
      </p:sp>
      <p:sp>
        <p:nvSpPr>
          <p:cNvPr id="697" name="Shape 697"/>
          <p:cNvSpPr txBox="1"/>
          <p:nvPr/>
        </p:nvSpPr>
        <p:spPr>
          <a:xfrm>
            <a:off x="6090641" y="5333727"/>
            <a:ext cx="2801839" cy="61555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a:solidFill>
                  <a:srgbClr val="366092"/>
                </a:solidFill>
                <a:latin typeface="Nunito Light"/>
                <a:ea typeface="Nunito Light"/>
                <a:cs typeface="Nunito Light"/>
                <a:sym typeface="Nunito Light"/>
              </a:rPr>
              <a:t>Person C (what is unique about him/her)</a:t>
            </a:r>
          </a:p>
        </p:txBody>
      </p:sp>
      <p:sp>
        <p:nvSpPr>
          <p:cNvPr id="698" name="Shape 698"/>
          <p:cNvSpPr txBox="1"/>
          <p:nvPr/>
        </p:nvSpPr>
        <p:spPr>
          <a:xfrm>
            <a:off x="3790255" y="4221088"/>
            <a:ext cx="1429817" cy="8771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a:solidFill>
                  <a:srgbClr val="366092"/>
                </a:solidFill>
                <a:latin typeface="Nunito Light"/>
                <a:ea typeface="Nunito Light"/>
                <a:cs typeface="Nunito Light"/>
                <a:sym typeface="Nunito Light"/>
              </a:rPr>
              <a:t>What you all have in common</a:t>
            </a:r>
          </a:p>
        </p:txBody>
      </p:sp>
      <p:sp>
        <p:nvSpPr>
          <p:cNvPr id="699" name="Shape 699"/>
          <p:cNvSpPr txBox="1"/>
          <p:nvPr/>
        </p:nvSpPr>
        <p:spPr>
          <a:xfrm rot="3147490">
            <a:off x="4937342" y="4148537"/>
            <a:ext cx="2222049" cy="61555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a:solidFill>
                  <a:srgbClr val="366092"/>
                </a:solidFill>
                <a:latin typeface="Nunito Light"/>
                <a:ea typeface="Nunito Light"/>
                <a:cs typeface="Nunito Light"/>
                <a:sym typeface="Nunito Light"/>
              </a:rPr>
              <a:t>What A and C have in common</a:t>
            </a:r>
          </a:p>
        </p:txBody>
      </p:sp>
      <p:sp>
        <p:nvSpPr>
          <p:cNvPr id="700" name="Shape 700"/>
          <p:cNvSpPr txBox="1"/>
          <p:nvPr/>
        </p:nvSpPr>
        <p:spPr>
          <a:xfrm rot="-3048744">
            <a:off x="1821925" y="3776584"/>
            <a:ext cx="2222049" cy="61555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700">
                <a:solidFill>
                  <a:srgbClr val="366092"/>
                </a:solidFill>
                <a:latin typeface="Nunito Light"/>
                <a:ea typeface="Nunito Light"/>
                <a:cs typeface="Nunito Light"/>
                <a:sym typeface="Nunito Light"/>
              </a:rPr>
              <a:t>What A and B have in common</a:t>
            </a:r>
          </a:p>
        </p:txBody>
      </p:sp>
      <p:sp>
        <p:nvSpPr>
          <p:cNvPr id="701" name="Shape 701"/>
          <p:cNvSpPr txBox="1"/>
          <p:nvPr/>
        </p:nvSpPr>
        <p:spPr>
          <a:xfrm>
            <a:off x="3142039" y="5549751"/>
            <a:ext cx="2222049" cy="615553"/>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GB" sz="1700" dirty="0">
                <a:solidFill>
                  <a:srgbClr val="366092"/>
                </a:solidFill>
                <a:latin typeface="Nunito Light"/>
                <a:ea typeface="Nunito Light"/>
                <a:cs typeface="Nunito Light"/>
                <a:sym typeface="Nunito Light"/>
              </a:rPr>
              <a:t>What B and C have in common</a:t>
            </a:r>
          </a:p>
        </p:txBody>
      </p:sp>
      <p:sp>
        <p:nvSpPr>
          <p:cNvPr id="702" name="Shape 702"/>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pic>
        <p:nvPicPr>
          <p:cNvPr id="15" name="Bild 3">
            <a:extLst>
              <a:ext uri="{FF2B5EF4-FFF2-40B4-BE49-F238E27FC236}">
                <a16:creationId xmlns:a16="http://schemas.microsoft.com/office/drawing/2014/main" id="{D99C75ED-289A-9645-8FCC-3F11F4F24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4" y="1500174"/>
            <a:ext cx="576065" cy="576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1" name="Shape 681"/>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76923C"/>
              </a:buClr>
              <a:buSzPct val="100000"/>
              <a:buFont typeface="Noto Sans Symbols"/>
              <a:buNone/>
            </a:pPr>
            <a:r>
              <a:rPr lang="en-GB" sz="3600" b="0" i="0" u="none" strike="noStrike" cap="none">
                <a:solidFill>
                  <a:srgbClr val="76923C"/>
                </a:solidFill>
                <a:latin typeface="Nunito Light"/>
                <a:ea typeface="Nunito Light"/>
                <a:cs typeface="Nunito Light"/>
                <a:sym typeface="Nunito Light"/>
              </a:rPr>
              <a:t>The common triangle</a:t>
            </a:r>
          </a:p>
        </p:txBody>
      </p:sp>
      <p:sp>
        <p:nvSpPr>
          <p:cNvPr id="682" name="Shape 682"/>
          <p:cNvSpPr txBox="1">
            <a:spLocks noGrp="1"/>
          </p:cNvSpPr>
          <p:nvPr>
            <p:ph type="body" idx="1"/>
          </p:nvPr>
        </p:nvSpPr>
        <p:spPr>
          <a:xfrm>
            <a:off x="1043608" y="1556792"/>
            <a:ext cx="7848872" cy="4752528"/>
          </a:xfrm>
          <a:prstGeom prst="rect">
            <a:avLst/>
          </a:prstGeom>
          <a:noFill/>
          <a:ln>
            <a:noFill/>
          </a:ln>
        </p:spPr>
        <p:txBody>
          <a:bodyPr wrap="square" lIns="91425" tIns="45700" rIns="91425" bIns="45700" anchor="t" anchorCtr="0">
            <a:noAutofit/>
          </a:bodyPr>
          <a:lstStyle/>
          <a:p>
            <a:pPr marL="0" indent="0">
              <a:lnSpc>
                <a:spcPct val="80000"/>
              </a:lnSpc>
              <a:spcBef>
                <a:spcPts val="0"/>
              </a:spcBef>
              <a:buClr>
                <a:srgbClr val="366092"/>
              </a:buClr>
              <a:buSzPct val="100916"/>
              <a:buNone/>
            </a:pPr>
            <a:r>
              <a:rPr lang="en-GB" sz="2400" dirty="0">
                <a:solidFill>
                  <a:srgbClr val="366092"/>
                </a:solidFill>
                <a:latin typeface="Nunito Light"/>
                <a:ea typeface="Nunito Light"/>
                <a:cs typeface="Nunito Light"/>
                <a:sym typeface="Nunito Light"/>
              </a:rPr>
              <a:t>Choose one of the following tasks</a:t>
            </a:r>
          </a:p>
          <a:p>
            <a:pPr marL="0" indent="0">
              <a:lnSpc>
                <a:spcPct val="80000"/>
              </a:lnSpc>
              <a:spcBef>
                <a:spcPts val="0"/>
              </a:spcBef>
              <a:buClr>
                <a:srgbClr val="366092"/>
              </a:buClr>
              <a:buSzPct val="100916"/>
              <a:buNone/>
            </a:pPr>
            <a:endParaRPr lang="en-GB" sz="2400" dirty="0">
              <a:solidFill>
                <a:srgbClr val="366092"/>
              </a:solidFill>
              <a:latin typeface="Nunito Light"/>
              <a:ea typeface="Nunito Light"/>
              <a:cs typeface="Nunito Light"/>
              <a:sym typeface="Nunito Light"/>
            </a:endParaRPr>
          </a:p>
          <a:p>
            <a:pPr indent="-342900">
              <a:spcBef>
                <a:spcPts val="0"/>
              </a:spcBef>
              <a:buClr>
                <a:srgbClr val="366092"/>
              </a:buClr>
              <a:buSzPct val="100916"/>
            </a:pPr>
            <a:r>
              <a:rPr lang="en-GB" sz="2400" dirty="0">
                <a:solidFill>
                  <a:srgbClr val="366092"/>
                </a:solidFill>
                <a:latin typeface="Nunito Light"/>
                <a:ea typeface="Nunito Light"/>
                <a:cs typeface="Nunito Light"/>
                <a:sym typeface="Nunito Light"/>
              </a:rPr>
              <a:t>D</a:t>
            </a:r>
            <a:r>
              <a:rPr lang="en-GB" sz="2400" b="0" i="0" u="none" strike="noStrike" cap="none" dirty="0">
                <a:solidFill>
                  <a:srgbClr val="366092"/>
                </a:solidFill>
                <a:latin typeface="Nunito Light"/>
                <a:ea typeface="Nunito Light"/>
                <a:cs typeface="Nunito Light"/>
                <a:sym typeface="Nunito Light"/>
              </a:rPr>
              <a:t>evelop a plan for the end of term celebration</a:t>
            </a:r>
          </a:p>
          <a:p>
            <a:pPr indent="-342900">
              <a:spcBef>
                <a:spcPts val="0"/>
              </a:spcBef>
              <a:buClr>
                <a:srgbClr val="366092"/>
              </a:buClr>
              <a:buSzPct val="100916"/>
            </a:pPr>
            <a:r>
              <a:rPr lang="en-GB" sz="2400" dirty="0">
                <a:solidFill>
                  <a:srgbClr val="366092"/>
                </a:solidFill>
                <a:latin typeface="Nunito Light"/>
                <a:ea typeface="Nunito Light"/>
                <a:cs typeface="Nunito Light"/>
                <a:sym typeface="Nunito Light"/>
              </a:rPr>
              <a:t>Develop ideas for the introduction of a new deodorant for men</a:t>
            </a:r>
          </a:p>
          <a:p>
            <a:pPr indent="-342900">
              <a:spcBef>
                <a:spcPts val="0"/>
              </a:spcBef>
              <a:buClr>
                <a:srgbClr val="366092"/>
              </a:buClr>
              <a:buSzPct val="100916"/>
            </a:pPr>
            <a:r>
              <a:rPr lang="en-GB" sz="2400" dirty="0">
                <a:solidFill>
                  <a:srgbClr val="366092"/>
                </a:solidFill>
                <a:latin typeface="Nunito Light"/>
                <a:ea typeface="Nunito Light"/>
                <a:cs typeface="Nunito Light"/>
                <a:sym typeface="Nunito Light"/>
              </a:rPr>
              <a:t>Prepare for the introduction of a new intern into the company</a:t>
            </a:r>
          </a:p>
          <a:p>
            <a:pPr indent="-342900">
              <a:lnSpc>
                <a:spcPct val="80000"/>
              </a:lnSpc>
              <a:spcBef>
                <a:spcPts val="0"/>
              </a:spcBef>
              <a:buClr>
                <a:srgbClr val="366092"/>
              </a:buClr>
              <a:buSzPct val="100916"/>
            </a:pPr>
            <a:endParaRPr lang="en-GB" sz="2400" b="0" i="0" u="none" strike="noStrike" cap="none" dirty="0">
              <a:solidFill>
                <a:srgbClr val="366092"/>
              </a:solidFill>
              <a:latin typeface="Nunito Light"/>
              <a:ea typeface="Nunito Light"/>
              <a:cs typeface="Nunito Light"/>
              <a:sym typeface="Nunito Light"/>
            </a:endParaRPr>
          </a:p>
          <a:p>
            <a:pPr marL="0" indent="0">
              <a:lnSpc>
                <a:spcPct val="80000"/>
              </a:lnSpc>
              <a:spcBef>
                <a:spcPts val="0"/>
              </a:spcBef>
              <a:buClr>
                <a:srgbClr val="366092"/>
              </a:buClr>
              <a:buSzPct val="100916"/>
              <a:buNone/>
            </a:pPr>
            <a:r>
              <a:rPr lang="en-GB" sz="2400" b="0" i="0" u="none" strike="noStrike" cap="none" dirty="0">
                <a:solidFill>
                  <a:srgbClr val="366092"/>
                </a:solidFill>
                <a:latin typeface="Nunito Light"/>
                <a:ea typeface="Nunito Light"/>
                <a:cs typeface="Nunito Light"/>
                <a:sym typeface="Nunito Light"/>
              </a:rPr>
              <a:t>You have 20 minutes for the task and are expected to use </a:t>
            </a:r>
            <a:r>
              <a:rPr lang="en-GB" sz="2400" dirty="0">
                <a:solidFill>
                  <a:srgbClr val="366092"/>
                </a:solidFill>
                <a:latin typeface="Nunito Light"/>
                <a:ea typeface="Nunito Light"/>
                <a:cs typeface="Nunito Light"/>
                <a:sym typeface="Nunito Light"/>
              </a:rPr>
              <a:t>your knowledge from </a:t>
            </a:r>
            <a:r>
              <a:rPr lang="en-GB" sz="2400" b="0" i="0" u="none" strike="noStrike" cap="none" dirty="0">
                <a:solidFill>
                  <a:srgbClr val="366092"/>
                </a:solidFill>
                <a:latin typeface="Nunito Light"/>
                <a:ea typeface="Nunito Light"/>
                <a:cs typeface="Nunito Light"/>
                <a:sym typeface="Nunito Light"/>
              </a:rPr>
              <a:t>common triangle to do so</a:t>
            </a:r>
          </a:p>
          <a:p>
            <a:pPr marL="0" indent="0">
              <a:lnSpc>
                <a:spcPct val="80000"/>
              </a:lnSpc>
              <a:spcBef>
                <a:spcPts val="0"/>
              </a:spcBef>
              <a:buClr>
                <a:srgbClr val="366092"/>
              </a:buClr>
              <a:buSzPct val="100916"/>
              <a:buNone/>
            </a:pPr>
            <a:endParaRPr lang="en-GB" sz="2400" dirty="0">
              <a:solidFill>
                <a:srgbClr val="366092"/>
              </a:solidFill>
              <a:latin typeface="Nunito Light"/>
              <a:ea typeface="Nunito Light"/>
              <a:cs typeface="Nunito Light"/>
              <a:sym typeface="Nunito Light"/>
            </a:endParaRPr>
          </a:p>
          <a:p>
            <a:pPr marL="0" indent="0">
              <a:lnSpc>
                <a:spcPct val="80000"/>
              </a:lnSpc>
              <a:spcBef>
                <a:spcPts val="0"/>
              </a:spcBef>
              <a:buClr>
                <a:srgbClr val="366092"/>
              </a:buClr>
              <a:buSzPct val="100916"/>
              <a:buNone/>
            </a:pPr>
            <a:r>
              <a:rPr lang="en-GB" sz="2400" dirty="0">
                <a:solidFill>
                  <a:srgbClr val="366092"/>
                </a:solidFill>
                <a:latin typeface="Nunito Light"/>
                <a:ea typeface="Nunito Light"/>
                <a:cs typeface="Nunito Light"/>
                <a:sym typeface="Nunito Light"/>
              </a:rPr>
              <a:t>Be ready to present your ideas on a flipchart (5 min)</a:t>
            </a:r>
            <a:r>
              <a:rPr lang="en-GB" sz="2400" b="0" i="0" u="none" strike="noStrike" cap="none" dirty="0">
                <a:solidFill>
                  <a:srgbClr val="366092"/>
                </a:solidFill>
                <a:latin typeface="Nunito Light"/>
                <a:ea typeface="Nunito Light"/>
                <a:cs typeface="Nunito Light"/>
                <a:sym typeface="Nunito Light"/>
              </a:rPr>
              <a:t> </a:t>
            </a:r>
          </a:p>
        </p:txBody>
      </p:sp>
      <p:sp>
        <p:nvSpPr>
          <p:cNvPr id="684" name="Shape 684"/>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pic>
        <p:nvPicPr>
          <p:cNvPr id="7" name="Bild 3">
            <a:extLst>
              <a:ext uri="{FF2B5EF4-FFF2-40B4-BE49-F238E27FC236}">
                <a16:creationId xmlns:a16="http://schemas.microsoft.com/office/drawing/2014/main" id="{5021CC35-25DA-E94C-92E9-6F96769A15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621" y="1500174"/>
            <a:ext cx="556101" cy="576000"/>
          </a:xfrm>
          <a:prstGeom prst="rect">
            <a:avLst/>
          </a:prstGeom>
        </p:spPr>
      </p:pic>
    </p:spTree>
    <p:extLst>
      <p:ext uri="{BB962C8B-B14F-4D97-AF65-F5344CB8AC3E}">
        <p14:creationId xmlns:p14="http://schemas.microsoft.com/office/powerpoint/2010/main" val="692459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9" name="Shape 709"/>
          <p:cNvSpPr txBox="1">
            <a:spLocks noGrp="1"/>
          </p:cNvSpPr>
          <p:nvPr>
            <p:ph type="body" idx="2"/>
          </p:nvPr>
        </p:nvSpPr>
        <p:spPr>
          <a:xfrm>
            <a:off x="395534" y="780094"/>
            <a:ext cx="8208913" cy="72008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76923C"/>
              </a:buClr>
              <a:buSzPct val="100000"/>
              <a:buFont typeface="Noto Sans Symbols"/>
              <a:buNone/>
            </a:pPr>
            <a:r>
              <a:rPr lang="en-GB" sz="3600" b="0" i="0" u="none" strike="noStrike" cap="none">
                <a:solidFill>
                  <a:srgbClr val="76923C"/>
                </a:solidFill>
                <a:latin typeface="Nunito Light"/>
                <a:ea typeface="Nunito Light"/>
                <a:cs typeface="Nunito Light"/>
                <a:sym typeface="Nunito Light"/>
              </a:rPr>
              <a:t>The common triangle</a:t>
            </a:r>
          </a:p>
        </p:txBody>
      </p:sp>
      <p:sp>
        <p:nvSpPr>
          <p:cNvPr id="710" name="Shape 710"/>
          <p:cNvSpPr txBox="1">
            <a:spLocks noGrp="1"/>
          </p:cNvSpPr>
          <p:nvPr>
            <p:ph type="body" idx="1"/>
          </p:nvPr>
        </p:nvSpPr>
        <p:spPr>
          <a:xfrm>
            <a:off x="1048442" y="1510215"/>
            <a:ext cx="7939373" cy="4569371"/>
          </a:xfrm>
          <a:prstGeom prst="rect">
            <a:avLst/>
          </a:prstGeom>
          <a:noFill/>
          <a:ln>
            <a:noFill/>
          </a:ln>
        </p:spPr>
        <p:txBody>
          <a:bodyPr wrap="square" lIns="91425" tIns="45700" rIns="91425" bIns="45700" anchor="t" anchorCtr="0">
            <a:noAutofit/>
          </a:bodyPr>
          <a:lstStyle/>
          <a:p>
            <a:pPr marL="0" marR="0" lvl="0" indent="-203200" algn="l" rtl="0">
              <a:spcBef>
                <a:spcPts val="0"/>
              </a:spcBef>
              <a:spcAft>
                <a:spcPts val="0"/>
              </a:spcAft>
              <a:buClr>
                <a:srgbClr val="366092"/>
              </a:buClr>
              <a:buSzPct val="100000"/>
              <a:buFont typeface="Noto Sans Symbols"/>
              <a:buNone/>
            </a:pPr>
            <a:r>
              <a:rPr lang="en-GB" sz="2400" b="0" i="0" u="none" strike="noStrike" cap="none" dirty="0">
                <a:solidFill>
                  <a:srgbClr val="366092"/>
                </a:solidFill>
                <a:latin typeface="Nunito Light"/>
                <a:ea typeface="Nunito Light"/>
                <a:cs typeface="Nunito Light"/>
                <a:sym typeface="Nunito Light"/>
              </a:rPr>
              <a:t>How can the result of this exercise help you to work well together and benefit from each other’s experiences and knowledge?</a:t>
            </a:r>
          </a:p>
          <a:p>
            <a:pPr marL="0" marR="0" lvl="0" indent="-203200" algn="l" rtl="0">
              <a:spcBef>
                <a:spcPts val="64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L="0" marR="0" lvl="0" indent="-203200" algn="l" rtl="0">
              <a:spcBef>
                <a:spcPts val="640"/>
              </a:spcBef>
              <a:buClr>
                <a:srgbClr val="366092"/>
              </a:buClr>
              <a:buSzPct val="100000"/>
              <a:buFont typeface="Noto Sans Symbols"/>
              <a:buNone/>
            </a:pPr>
            <a:r>
              <a:rPr lang="en-GB" sz="2400" b="0" i="0" u="none" strike="noStrike" cap="none" dirty="0">
                <a:solidFill>
                  <a:srgbClr val="366092"/>
                </a:solidFill>
                <a:latin typeface="Nunito Light"/>
                <a:ea typeface="Nunito Light"/>
                <a:cs typeface="Nunito Light"/>
                <a:sym typeface="Nunito Light"/>
              </a:rPr>
              <a:t>Where do you have to negotiate common rules of interaction?</a:t>
            </a:r>
          </a:p>
        </p:txBody>
      </p:sp>
      <p:pic>
        <p:nvPicPr>
          <p:cNvPr id="711" name="Shape 711"/>
          <p:cNvPicPr preferRelativeResize="0"/>
          <p:nvPr/>
        </p:nvPicPr>
        <p:blipFill rotWithShape="1">
          <a:blip r:embed="rId3">
            <a:alphaModFix/>
          </a:blip>
          <a:srcRect/>
          <a:stretch/>
        </p:blipFill>
        <p:spPr>
          <a:xfrm>
            <a:off x="395534" y="1522677"/>
            <a:ext cx="628523" cy="575794"/>
          </a:xfrm>
          <a:prstGeom prst="rect">
            <a:avLst/>
          </a:prstGeom>
          <a:noFill/>
          <a:ln>
            <a:noFill/>
          </a:ln>
        </p:spPr>
      </p:pic>
      <p:sp>
        <p:nvSpPr>
          <p:cNvPr id="712" name="Shape 712"/>
          <p:cNvSpPr txBox="1">
            <a:spLocks noGrp="1"/>
          </p:cNvSpPr>
          <p:nvPr>
            <p:ph type="title"/>
          </p:nvPr>
        </p:nvSpPr>
        <p:spPr>
          <a:xfrm>
            <a:off x="395534" y="259508"/>
            <a:ext cx="8568900" cy="669300"/>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Tree>
    <p:extLst>
      <p:ext uri="{BB962C8B-B14F-4D97-AF65-F5344CB8AC3E}">
        <p14:creationId xmlns:p14="http://schemas.microsoft.com/office/powerpoint/2010/main" val="124256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95534" y="259508"/>
            <a:ext cx="8568954"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
        <p:nvSpPr>
          <p:cNvPr id="297" name="Shape 297"/>
          <p:cNvSpPr txBox="1">
            <a:spLocks noGrp="1"/>
          </p:cNvSpPr>
          <p:nvPr>
            <p:ph type="body" idx="1"/>
          </p:nvPr>
        </p:nvSpPr>
        <p:spPr>
          <a:xfrm>
            <a:off x="323528" y="1556792"/>
            <a:ext cx="8489396" cy="2592288"/>
          </a:xfrm>
          <a:prstGeom prst="rect">
            <a:avLst/>
          </a:prstGeom>
          <a:noFill/>
          <a:ln>
            <a:noFill/>
          </a:ln>
        </p:spPr>
        <p:txBody>
          <a:bodyPr wrap="square" lIns="91425" tIns="45700" rIns="91425" bIns="45700" anchor="t" anchorCtr="0">
            <a:noAutofit/>
          </a:bodyPr>
          <a:lstStyle/>
          <a:p>
            <a:pPr marL="0" marR="0" lvl="0" indent="-127000" algn="l" rtl="0">
              <a:spcBef>
                <a:spcPts val="0"/>
              </a:spcBef>
              <a:buClr>
                <a:srgbClr val="366092"/>
              </a:buClr>
              <a:buSzPct val="100000"/>
              <a:buFont typeface="Noto Sans Symbols"/>
              <a:buNone/>
            </a:pPr>
            <a:r>
              <a:rPr lang="en-GB" sz="2000" b="0" i="0" u="none" strike="noStrike" cap="none" dirty="0">
                <a:solidFill>
                  <a:srgbClr val="366092"/>
                </a:solidFill>
                <a:latin typeface="Nunito Light" panose="020B0604020202020204"/>
                <a:sym typeface="Calibri"/>
              </a:rPr>
              <a:t>One way of trying to understand the complexity and multifaceted nature of culture is by considering multi-collectivity. Introducing multi-collectivity as a concept and raising awareness of one’s own membership </a:t>
            </a:r>
            <a:r>
              <a:rPr lang="en-GB" sz="2000" dirty="0">
                <a:solidFill>
                  <a:srgbClr val="366092"/>
                </a:solidFill>
                <a:latin typeface="Nunito Light" panose="020B0604020202020204"/>
              </a:rPr>
              <a:t>of</a:t>
            </a:r>
            <a:r>
              <a:rPr lang="en-GB" sz="2000" b="0" i="0" u="none" strike="noStrike" cap="none" dirty="0">
                <a:solidFill>
                  <a:srgbClr val="366092"/>
                </a:solidFill>
                <a:latin typeface="Nunito Light" panose="020B0604020202020204"/>
                <a:sym typeface="Calibri"/>
              </a:rPr>
              <a:t> different collectives is the goal of this session.</a:t>
            </a:r>
          </a:p>
        </p:txBody>
      </p:sp>
      <p:sp>
        <p:nvSpPr>
          <p:cNvPr id="298" name="Shape 298"/>
          <p:cNvSpPr txBox="1">
            <a:spLocks noGrp="1"/>
          </p:cNvSpPr>
          <p:nvPr>
            <p:ph type="body" idx="2"/>
          </p:nvPr>
        </p:nvSpPr>
        <p:spPr>
          <a:xfrm>
            <a:off x="395535" y="780094"/>
            <a:ext cx="5940000" cy="72008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76923C"/>
              </a:buClr>
              <a:buSzPct val="100000"/>
              <a:buFont typeface="Noto Sans Symbols"/>
              <a:buNone/>
            </a:pPr>
            <a:r>
              <a:rPr lang="en-GB" sz="3600" b="0" i="0" u="none" strike="noStrike" cap="none">
                <a:solidFill>
                  <a:srgbClr val="76923C"/>
                </a:solidFill>
                <a:latin typeface="Nunito Light"/>
                <a:ea typeface="Nunito Light"/>
                <a:cs typeface="Nunito Light"/>
                <a:sym typeface="Nunito Light"/>
              </a:rPr>
              <a:t>Introduction to Session 02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type="title"/>
          </p:nvPr>
        </p:nvSpPr>
        <p:spPr>
          <a:xfrm>
            <a:off x="395534" y="259508"/>
            <a:ext cx="7992889"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US" sz="3600" b="0" i="0" u="none" strike="noStrike" cap="none" dirty="0">
                <a:solidFill>
                  <a:schemeClr val="dk2"/>
                </a:solidFill>
                <a:latin typeface="Nunito Light"/>
                <a:ea typeface="Nunito Light"/>
                <a:cs typeface="Nunito Light"/>
                <a:sym typeface="Nunito Light"/>
              </a:rPr>
              <a:t>SUMMARY</a:t>
            </a:r>
            <a:r>
              <a:rPr lang="en-GB" sz="3600" b="0" i="0" u="none" strike="noStrike" cap="none" dirty="0">
                <a:solidFill>
                  <a:schemeClr val="dk2"/>
                </a:solidFill>
                <a:latin typeface="Nunito Light"/>
                <a:ea typeface="Nunito Light"/>
                <a:cs typeface="Nunito Light"/>
                <a:sym typeface="Nunito Light"/>
              </a:rPr>
              <a:t> AND REFLECTION</a:t>
            </a:r>
          </a:p>
        </p:txBody>
      </p:sp>
      <p:sp>
        <p:nvSpPr>
          <p:cNvPr id="719" name="Shape 719"/>
          <p:cNvSpPr txBox="1">
            <a:spLocks noGrp="1"/>
          </p:cNvSpPr>
          <p:nvPr>
            <p:ph type="body" idx="1"/>
          </p:nvPr>
        </p:nvSpPr>
        <p:spPr>
          <a:xfrm>
            <a:off x="971600" y="1449256"/>
            <a:ext cx="7632848" cy="4569371"/>
          </a:xfrm>
          <a:prstGeom prst="rect">
            <a:avLst/>
          </a:prstGeom>
          <a:noFill/>
          <a:ln>
            <a:noFill/>
          </a:ln>
        </p:spPr>
        <p:txBody>
          <a:bodyPr wrap="square" lIns="91425" tIns="45700" rIns="91425" bIns="45700" anchor="t" anchorCtr="0">
            <a:noAutofit/>
          </a:bodyPr>
          <a:lstStyle/>
          <a:p>
            <a:pPr marL="0" marR="0" lvl="0" indent="-127000" algn="l" rtl="0">
              <a:spcBef>
                <a:spcPts val="0"/>
              </a:spcBef>
              <a:spcAft>
                <a:spcPts val="0"/>
              </a:spcAft>
              <a:buClr>
                <a:srgbClr val="366092"/>
              </a:buClr>
              <a:buSzPct val="100000"/>
              <a:buFont typeface="Noto Sans Symbols"/>
              <a:buNone/>
            </a:pPr>
            <a:r>
              <a:rPr lang="en-GB" sz="2000" b="0" i="0" u="none" strike="noStrike" cap="none" dirty="0">
                <a:solidFill>
                  <a:srgbClr val="366092"/>
                </a:solidFill>
                <a:latin typeface="Nunito Light"/>
                <a:ea typeface="Nunito Light"/>
                <a:cs typeface="Nunito Light"/>
                <a:sym typeface="Nunito Light"/>
              </a:rPr>
              <a:t>In a context of growing diversity due to factors such as people’s increasing mobility, exposure to different lifestyles, and the integration of cultural elements into one’s daily life, we need to do justice to the complexity of our social and cultural world. The concept of multi-collectivity has that potential.</a:t>
            </a:r>
          </a:p>
          <a:p>
            <a:pPr marL="0" marR="0" lvl="0" indent="-127000" algn="l" rtl="0">
              <a:spcBef>
                <a:spcPts val="400"/>
              </a:spcBef>
              <a:spcAft>
                <a:spcPts val="0"/>
              </a:spcAft>
              <a:buClr>
                <a:srgbClr val="366092"/>
              </a:buClr>
              <a:buSzPct val="100000"/>
              <a:buFont typeface="Noto Sans Symbols"/>
              <a:buNone/>
            </a:pPr>
            <a:r>
              <a:rPr lang="en-GB" sz="2000" b="0" i="0" u="none" strike="noStrike" cap="none" dirty="0">
                <a:solidFill>
                  <a:srgbClr val="366092"/>
                </a:solidFill>
                <a:latin typeface="Nunito Light"/>
                <a:ea typeface="Nunito Light"/>
                <a:cs typeface="Nunito Light"/>
                <a:sym typeface="Nunito Light"/>
              </a:rPr>
              <a:t>By acknowledging membership of different roof and sub-collectives, it is possible to see cultures as entities whose members belong to a variety of collectives. Such collectives may be made up of people sharing a certain interest, locality, social status, profession, and gender to name but a few. </a:t>
            </a:r>
          </a:p>
          <a:p>
            <a:pPr marL="0" marR="0" lvl="0" indent="-127000" algn="l" rtl="0">
              <a:spcBef>
                <a:spcPts val="400"/>
              </a:spcBef>
              <a:buClr>
                <a:srgbClr val="366092"/>
              </a:buClr>
              <a:buSzPct val="100000"/>
              <a:buFont typeface="Noto Sans Symbols"/>
              <a:buNone/>
            </a:pPr>
            <a:r>
              <a:rPr lang="en-GB" sz="2000" b="0" i="0" u="none" strike="noStrike" cap="none" dirty="0">
                <a:solidFill>
                  <a:srgbClr val="366092"/>
                </a:solidFill>
                <a:latin typeface="Nunito Light"/>
                <a:ea typeface="Nunito Light"/>
                <a:cs typeface="Nunito Light"/>
                <a:sym typeface="Nunito Light"/>
              </a:rPr>
              <a:t>Recognizing that people are members of many and at times very different collectives means that searching for commonalities where one may anticipate differences and thus develop a common ground for understanding can be very fruitful.</a:t>
            </a:r>
          </a:p>
        </p:txBody>
      </p:sp>
      <p:sp>
        <p:nvSpPr>
          <p:cNvPr id="720" name="Shape 720"/>
          <p:cNvSpPr txBox="1">
            <a:spLocks noGrp="1"/>
          </p:cNvSpPr>
          <p:nvPr>
            <p:ph type="body" idx="2"/>
          </p:nvPr>
        </p:nvSpPr>
        <p:spPr>
          <a:xfrm>
            <a:off x="395535" y="780094"/>
            <a:ext cx="5940000" cy="72008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76923C"/>
              </a:buClr>
              <a:buSzPct val="100000"/>
              <a:buFont typeface="Noto Sans Symbols"/>
              <a:buNone/>
            </a:pPr>
            <a:r>
              <a:rPr lang="en-GB" sz="3600" b="0" i="0" u="none" strike="noStrike" cap="none">
                <a:solidFill>
                  <a:srgbClr val="76923C"/>
                </a:solidFill>
                <a:latin typeface="Nunito Light"/>
                <a:ea typeface="Nunito Light"/>
                <a:cs typeface="Nunito Light"/>
                <a:sym typeface="Nunito Light"/>
              </a:rPr>
              <a:t>Summary</a:t>
            </a:r>
          </a:p>
        </p:txBody>
      </p:sp>
      <p:pic>
        <p:nvPicPr>
          <p:cNvPr id="721" name="Shape 721"/>
          <p:cNvPicPr preferRelativeResize="0"/>
          <p:nvPr/>
        </p:nvPicPr>
        <p:blipFill rotWithShape="1">
          <a:blip r:embed="rId3">
            <a:alphaModFix/>
          </a:blip>
          <a:srcRect/>
          <a:stretch/>
        </p:blipFill>
        <p:spPr>
          <a:xfrm>
            <a:off x="395534" y="1500174"/>
            <a:ext cx="498551" cy="5036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Shape 728"/>
          <p:cNvSpPr txBox="1">
            <a:spLocks noGrp="1"/>
          </p:cNvSpPr>
          <p:nvPr>
            <p:ph type="title"/>
          </p:nvPr>
        </p:nvSpPr>
        <p:spPr>
          <a:xfrm>
            <a:off x="395534" y="259508"/>
            <a:ext cx="8784978"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SUMMARY AND REFLECTION</a:t>
            </a:r>
          </a:p>
        </p:txBody>
      </p:sp>
      <p:sp>
        <p:nvSpPr>
          <p:cNvPr id="729" name="Shape 729"/>
          <p:cNvSpPr txBox="1">
            <a:spLocks noGrp="1"/>
          </p:cNvSpPr>
          <p:nvPr>
            <p:ph type="body" idx="1"/>
          </p:nvPr>
        </p:nvSpPr>
        <p:spPr>
          <a:xfrm>
            <a:off x="1048442" y="1510215"/>
            <a:ext cx="7939373" cy="4569371"/>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rgbClr val="366092"/>
              </a:buClr>
              <a:buSzPct val="99880"/>
              <a:buFont typeface="Noto Sans Symbols"/>
              <a:buChar char="▪"/>
            </a:pPr>
            <a:r>
              <a:rPr lang="en-GB" sz="2400" b="0" i="0" u="sng" strike="noStrike" cap="none" dirty="0">
                <a:solidFill>
                  <a:schemeClr val="hlink"/>
                </a:solidFill>
                <a:latin typeface="Nunito Light"/>
                <a:ea typeface="Nunito Light"/>
                <a:cs typeface="Nunito Light"/>
                <a:sym typeface="Nunito Light"/>
                <a:hlinkClick r:id="rId3"/>
              </a:rPr>
              <a:t>https://www.youtube.com/watch?v=jD8tjhVO1Tc</a:t>
            </a:r>
          </a:p>
          <a:p>
            <a:pPr marL="342900" marR="0" lvl="0" indent="-342900" algn="l" rtl="0">
              <a:spcBef>
                <a:spcPts val="499"/>
              </a:spcBef>
              <a:spcAft>
                <a:spcPts val="0"/>
              </a:spcAft>
              <a:buClr>
                <a:srgbClr val="366092"/>
              </a:buClr>
              <a:buSzPct val="99880"/>
              <a:buFont typeface="Noto Sans Symbols"/>
              <a:buChar char="▪"/>
            </a:pPr>
            <a:r>
              <a:rPr lang="en-GB" sz="2400" b="0" i="0" u="none" strike="noStrike" cap="none" dirty="0">
                <a:solidFill>
                  <a:srgbClr val="366092"/>
                </a:solidFill>
                <a:latin typeface="Nunito Light"/>
                <a:ea typeface="Nunito Light"/>
                <a:cs typeface="Nunito Light"/>
                <a:sym typeface="Nunito Light"/>
              </a:rPr>
              <a:t>Watch the YouTube ‘All that we share’ and use the content to argue why a multi-collective approach is able to deal with the complexity of identities and to find a common ground </a:t>
            </a:r>
            <a:r>
              <a:rPr lang="en-GB" sz="2400" dirty="0">
                <a:solidFill>
                  <a:srgbClr val="366092"/>
                </a:solidFill>
                <a:latin typeface="Nunito Light"/>
                <a:ea typeface="Nunito Light"/>
                <a:cs typeface="Nunito Light"/>
                <a:sym typeface="Nunito Light"/>
              </a:rPr>
              <a:t>for</a:t>
            </a:r>
            <a:r>
              <a:rPr lang="en-GB" sz="2400" b="0" i="0" u="none" strike="noStrike" cap="none" dirty="0">
                <a:solidFill>
                  <a:srgbClr val="366092"/>
                </a:solidFill>
                <a:latin typeface="Nunito Light"/>
                <a:ea typeface="Nunito Light"/>
                <a:cs typeface="Nunito Light"/>
                <a:sym typeface="Nunito Light"/>
              </a:rPr>
              <a:t> interaction that we can use for social and work encounters.</a:t>
            </a:r>
          </a:p>
          <a:p>
            <a:pPr marL="342900" marR="0" lvl="0" indent="-342900" algn="l" rtl="0">
              <a:spcBef>
                <a:spcPts val="499"/>
              </a:spcBef>
              <a:spcAft>
                <a:spcPts val="0"/>
              </a:spcAft>
              <a:buClr>
                <a:srgbClr val="366092"/>
              </a:buClr>
              <a:buSzPct val="99880"/>
              <a:buFont typeface="Noto Sans Symbols"/>
              <a:buChar char="▪"/>
            </a:pPr>
            <a:r>
              <a:rPr lang="en-GB" sz="2400" b="0" i="0" u="none" strike="noStrike" cap="none" dirty="0">
                <a:solidFill>
                  <a:srgbClr val="366092"/>
                </a:solidFill>
                <a:latin typeface="Nunito Light"/>
                <a:ea typeface="Nunito Light"/>
                <a:cs typeface="Nunito Light"/>
                <a:sym typeface="Nunito Light"/>
              </a:rPr>
              <a:t>What are the parameters that are used to differentiate groups?</a:t>
            </a:r>
          </a:p>
          <a:p>
            <a:pPr marL="342900" marR="0" lvl="0" indent="-342900" algn="l" rtl="0">
              <a:spcBef>
                <a:spcPts val="499"/>
              </a:spcBef>
              <a:spcAft>
                <a:spcPts val="0"/>
              </a:spcAft>
              <a:buClr>
                <a:srgbClr val="366092"/>
              </a:buClr>
              <a:buSzPct val="99880"/>
              <a:buFont typeface="Noto Sans Symbols"/>
              <a:buChar char="▪"/>
            </a:pPr>
            <a:r>
              <a:rPr lang="en-GB" sz="2400" b="0" i="0" u="none" strike="noStrike" cap="none" dirty="0">
                <a:solidFill>
                  <a:srgbClr val="366092"/>
                </a:solidFill>
                <a:latin typeface="Nunito Light"/>
                <a:ea typeface="Nunito Light"/>
                <a:cs typeface="Nunito Light"/>
                <a:sym typeface="Nunito Light"/>
              </a:rPr>
              <a:t>Which ones would you consider to be of particular relevance in a work-context?</a:t>
            </a:r>
          </a:p>
          <a:p>
            <a:pPr marL="342900" marR="0" lvl="0" indent="-342900" algn="l" rtl="0">
              <a:spcBef>
                <a:spcPts val="499"/>
              </a:spcBef>
              <a:spcAft>
                <a:spcPts val="0"/>
              </a:spcAft>
              <a:buClr>
                <a:srgbClr val="366092"/>
              </a:buClr>
              <a:buSzPct val="99880"/>
              <a:buFont typeface="Noto Sans Symbols"/>
              <a:buChar char="▪"/>
            </a:pPr>
            <a:r>
              <a:rPr lang="en-GB" sz="2400" b="0" i="0" u="none" strike="noStrike" cap="none" dirty="0">
                <a:solidFill>
                  <a:srgbClr val="366092"/>
                </a:solidFill>
                <a:latin typeface="Nunito Light"/>
                <a:ea typeface="Nunito Light"/>
                <a:cs typeface="Nunito Light"/>
                <a:sym typeface="Nunito Light"/>
              </a:rPr>
              <a:t>How can the understanding of multi-collectivity be used when dealing with cross cultural challenges?</a:t>
            </a:r>
          </a:p>
          <a:p>
            <a:pPr marL="0" marR="0" lvl="0" indent="-187960" algn="l" rtl="0">
              <a:spcBef>
                <a:spcPts val="592"/>
              </a:spcBef>
              <a:buClr>
                <a:schemeClr val="dk1"/>
              </a:buClr>
              <a:buSzPct val="98666"/>
              <a:buFont typeface="Noto Sans Symbols"/>
              <a:buNone/>
            </a:pPr>
            <a:endParaRPr sz="2400" b="0" i="0" u="none" strike="noStrike" cap="none" dirty="0">
              <a:solidFill>
                <a:srgbClr val="366092"/>
              </a:solidFill>
              <a:latin typeface="Nunito Light"/>
              <a:ea typeface="Nunito Light"/>
              <a:cs typeface="Nunito Light"/>
              <a:sym typeface="Nunito Light"/>
            </a:endParaRPr>
          </a:p>
        </p:txBody>
      </p:sp>
      <p:sp>
        <p:nvSpPr>
          <p:cNvPr id="730" name="Shape 730"/>
          <p:cNvSpPr txBox="1">
            <a:spLocks noGrp="1"/>
          </p:cNvSpPr>
          <p:nvPr>
            <p:ph type="body" idx="2"/>
          </p:nvPr>
        </p:nvSpPr>
        <p:spPr>
          <a:xfrm>
            <a:off x="395534" y="780094"/>
            <a:ext cx="5940001" cy="72008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76923C"/>
              </a:buClr>
              <a:buSzPct val="100000"/>
              <a:buFont typeface="Noto Sans Symbols"/>
              <a:buNone/>
            </a:pPr>
            <a:r>
              <a:rPr lang="en-GB" sz="3600" b="0" i="0" u="none" strike="noStrike" cap="none">
                <a:solidFill>
                  <a:srgbClr val="76923C"/>
                </a:solidFill>
                <a:latin typeface="Nunito Light"/>
                <a:ea typeface="Nunito Light"/>
                <a:cs typeface="Nunito Light"/>
                <a:sym typeface="Nunito Light"/>
              </a:rPr>
              <a:t>Reflection</a:t>
            </a:r>
          </a:p>
        </p:txBody>
      </p:sp>
      <p:pic>
        <p:nvPicPr>
          <p:cNvPr id="731" name="Shape 731"/>
          <p:cNvPicPr preferRelativeResize="0"/>
          <p:nvPr/>
        </p:nvPicPr>
        <p:blipFill rotWithShape="1">
          <a:blip r:embed="rId4">
            <a:alphaModFix/>
          </a:blip>
          <a:srcRect/>
          <a:stretch/>
        </p:blipFill>
        <p:spPr>
          <a:xfrm>
            <a:off x="395534" y="1522677"/>
            <a:ext cx="628523" cy="57579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Shape 738"/>
          <p:cNvSpPr txBox="1">
            <a:spLocks noGrp="1"/>
          </p:cNvSpPr>
          <p:nvPr>
            <p:ph type="title"/>
          </p:nvPr>
        </p:nvSpPr>
        <p:spPr>
          <a:xfrm>
            <a:off x="395534" y="259508"/>
            <a:ext cx="8784978"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SUMMARY AND REFLECTION</a:t>
            </a:r>
          </a:p>
        </p:txBody>
      </p:sp>
      <p:sp>
        <p:nvSpPr>
          <p:cNvPr id="739" name="Shape 739"/>
          <p:cNvSpPr txBox="1">
            <a:spLocks noGrp="1"/>
          </p:cNvSpPr>
          <p:nvPr>
            <p:ph type="body" idx="1"/>
          </p:nvPr>
        </p:nvSpPr>
        <p:spPr>
          <a:xfrm>
            <a:off x="1048442" y="1510215"/>
            <a:ext cx="7939373" cy="4569371"/>
          </a:xfrm>
          <a:prstGeom prst="rect">
            <a:avLst/>
          </a:prstGeom>
          <a:noFill/>
          <a:ln>
            <a:noFill/>
          </a:ln>
        </p:spPr>
        <p:txBody>
          <a:bodyPr wrap="square" lIns="91425" tIns="45700" rIns="91425" bIns="45700" anchor="t" anchorCtr="0">
            <a:noAutofit/>
          </a:bodyPr>
          <a:lstStyle/>
          <a:p>
            <a:pPr marL="0" marR="0" lvl="0" indent="-188912" algn="l" rtl="0">
              <a:lnSpc>
                <a:spcPct val="90000"/>
              </a:lnSpc>
              <a:spcBef>
                <a:spcPts val="0"/>
              </a:spcBef>
              <a:spcAft>
                <a:spcPts val="0"/>
              </a:spcAft>
              <a:buClr>
                <a:srgbClr val="366092"/>
              </a:buClr>
              <a:buSzPct val="99166"/>
              <a:buFont typeface="Noto Sans Symbols"/>
              <a:buNone/>
            </a:pPr>
            <a:r>
              <a:rPr lang="en-GB" sz="2400" b="0" i="0" u="none" strike="noStrike" cap="none" dirty="0">
                <a:solidFill>
                  <a:srgbClr val="366092"/>
                </a:solidFill>
                <a:latin typeface="Nunito Light"/>
                <a:ea typeface="Nunito Light"/>
                <a:cs typeface="Nunito Light"/>
                <a:sym typeface="Nunito Light"/>
              </a:rPr>
              <a:t>The illustration on the following slide shows the life path and cultural profile of a student. </a:t>
            </a:r>
          </a:p>
          <a:p>
            <a:pPr marL="342900" marR="0" lvl="0" indent="-342900" algn="l" rtl="0">
              <a:lnSpc>
                <a:spcPct val="90000"/>
              </a:lnSpc>
              <a:spcBef>
                <a:spcPts val="510"/>
              </a:spcBef>
              <a:spcAft>
                <a:spcPts val="0"/>
              </a:spcAft>
              <a:buClr>
                <a:srgbClr val="366092"/>
              </a:buClr>
              <a:buSzPct val="98076"/>
              <a:buFont typeface="Noto Sans Symbols"/>
              <a:buChar char="▪"/>
            </a:pPr>
            <a:r>
              <a:rPr lang="en-GB" sz="2400" b="0" i="0" u="none" strike="noStrike" cap="none" dirty="0">
                <a:solidFill>
                  <a:srgbClr val="366092"/>
                </a:solidFill>
                <a:latin typeface="Nunito Light"/>
                <a:ea typeface="Nunito Light"/>
                <a:cs typeface="Nunito Light"/>
                <a:sym typeface="Nunito Light"/>
              </a:rPr>
              <a:t>Use this profile to identify several collectives the student is a member of and compare it with your own cultural profile</a:t>
            </a:r>
          </a:p>
          <a:p>
            <a:pPr marL="342900" marR="0" lvl="0" indent="-342900" algn="l" rtl="0">
              <a:lnSpc>
                <a:spcPct val="90000"/>
              </a:lnSpc>
              <a:spcBef>
                <a:spcPts val="510"/>
              </a:spcBef>
              <a:spcAft>
                <a:spcPts val="0"/>
              </a:spcAft>
              <a:buClr>
                <a:srgbClr val="366092"/>
              </a:buClr>
              <a:buSzPct val="98076"/>
              <a:buFont typeface="Noto Sans Symbols"/>
              <a:buChar char="▪"/>
            </a:pPr>
            <a:r>
              <a:rPr lang="en-GB" sz="2400" b="0" i="0" u="none" strike="noStrike" cap="none" dirty="0">
                <a:solidFill>
                  <a:srgbClr val="366092"/>
                </a:solidFill>
                <a:latin typeface="Nunito Light"/>
                <a:ea typeface="Nunito Light"/>
                <a:cs typeface="Nunito Light"/>
                <a:sym typeface="Nunito Light"/>
              </a:rPr>
              <a:t>Where do you find commonalities and differences? </a:t>
            </a:r>
          </a:p>
          <a:p>
            <a:pPr marL="342900" marR="0" lvl="0" indent="-342900" algn="l" rtl="0">
              <a:lnSpc>
                <a:spcPct val="90000"/>
              </a:lnSpc>
              <a:spcBef>
                <a:spcPts val="510"/>
              </a:spcBef>
              <a:spcAft>
                <a:spcPts val="0"/>
              </a:spcAft>
              <a:buClr>
                <a:srgbClr val="366092"/>
              </a:buClr>
              <a:buSzPct val="98076"/>
              <a:buFont typeface="Noto Sans Symbols"/>
              <a:buChar char="▪"/>
            </a:pPr>
            <a:r>
              <a:rPr lang="en-GB" sz="2400" b="0" i="0" u="none" strike="noStrike" cap="none" dirty="0">
                <a:solidFill>
                  <a:srgbClr val="366092"/>
                </a:solidFill>
                <a:latin typeface="Nunito Light"/>
                <a:ea typeface="Nunito Light"/>
                <a:cs typeface="Nunito Light"/>
                <a:sym typeface="Nunito Light"/>
              </a:rPr>
              <a:t>How could knowing about these help you when working together?</a:t>
            </a:r>
          </a:p>
          <a:p>
            <a:pPr marL="342900" marR="0" lvl="0" indent="-342900" algn="l" rtl="0">
              <a:lnSpc>
                <a:spcPct val="90000"/>
              </a:lnSpc>
              <a:spcBef>
                <a:spcPts val="510"/>
              </a:spcBef>
              <a:buClr>
                <a:srgbClr val="366092"/>
              </a:buClr>
              <a:buSzPct val="98076"/>
              <a:buFont typeface="Noto Sans Symbols"/>
              <a:buChar char="▪"/>
            </a:pPr>
            <a:r>
              <a:rPr lang="en-GB" sz="2400" b="0" i="0" u="none" strike="noStrike" cap="none" dirty="0">
                <a:solidFill>
                  <a:srgbClr val="366092"/>
                </a:solidFill>
                <a:latin typeface="Nunito Light"/>
                <a:ea typeface="Nunito Light"/>
                <a:cs typeface="Nunito Light"/>
                <a:sym typeface="Nunito Light"/>
              </a:rPr>
              <a:t>What are the benefits of such an approach if you wish to work together? </a:t>
            </a:r>
          </a:p>
        </p:txBody>
      </p:sp>
      <p:sp>
        <p:nvSpPr>
          <p:cNvPr id="740" name="Shape 740"/>
          <p:cNvSpPr txBox="1">
            <a:spLocks noGrp="1"/>
          </p:cNvSpPr>
          <p:nvPr>
            <p:ph type="body" idx="2"/>
          </p:nvPr>
        </p:nvSpPr>
        <p:spPr>
          <a:xfrm>
            <a:off x="395534" y="780094"/>
            <a:ext cx="5940001" cy="72008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76923C"/>
              </a:buClr>
              <a:buSzPct val="100000"/>
              <a:buFont typeface="Noto Sans Symbols"/>
              <a:buNone/>
            </a:pPr>
            <a:r>
              <a:rPr lang="en-GB" sz="3600" b="0" i="0" u="none" strike="noStrike" cap="none">
                <a:solidFill>
                  <a:srgbClr val="76923C"/>
                </a:solidFill>
                <a:latin typeface="Nunito Light"/>
                <a:ea typeface="Nunito Light"/>
                <a:cs typeface="Nunito Light"/>
                <a:sym typeface="Nunito Light"/>
              </a:rPr>
              <a:t>Reflection</a:t>
            </a:r>
          </a:p>
        </p:txBody>
      </p:sp>
      <p:pic>
        <p:nvPicPr>
          <p:cNvPr id="741" name="Shape 741"/>
          <p:cNvPicPr preferRelativeResize="0"/>
          <p:nvPr/>
        </p:nvPicPr>
        <p:blipFill rotWithShape="1">
          <a:blip r:embed="rId3">
            <a:alphaModFix/>
          </a:blip>
          <a:srcRect/>
          <a:stretch/>
        </p:blipFill>
        <p:spPr>
          <a:xfrm>
            <a:off x="395534" y="1522677"/>
            <a:ext cx="628523" cy="57579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Shape 748"/>
          <p:cNvSpPr txBox="1">
            <a:spLocks noGrp="1"/>
          </p:cNvSpPr>
          <p:nvPr>
            <p:ph type="title"/>
          </p:nvPr>
        </p:nvSpPr>
        <p:spPr>
          <a:xfrm>
            <a:off x="395534" y="259508"/>
            <a:ext cx="8784978"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SUMMARY AND REFLECTION</a:t>
            </a:r>
          </a:p>
        </p:txBody>
      </p:sp>
      <p:sp>
        <p:nvSpPr>
          <p:cNvPr id="749" name="Shape 749"/>
          <p:cNvSpPr txBox="1">
            <a:spLocks noGrp="1"/>
          </p:cNvSpPr>
          <p:nvPr>
            <p:ph type="body" idx="2"/>
          </p:nvPr>
        </p:nvSpPr>
        <p:spPr>
          <a:xfrm>
            <a:off x="395534" y="780094"/>
            <a:ext cx="5940001" cy="72008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76923C"/>
              </a:buClr>
              <a:buSzPct val="100000"/>
              <a:buFont typeface="Noto Sans Symbols"/>
              <a:buNone/>
            </a:pPr>
            <a:r>
              <a:rPr lang="en-GB" sz="3600" b="0" i="0" u="none" strike="noStrike" cap="none">
                <a:solidFill>
                  <a:srgbClr val="76923C"/>
                </a:solidFill>
                <a:latin typeface="Nunito Light"/>
                <a:ea typeface="Nunito Light"/>
                <a:cs typeface="Nunito Light"/>
                <a:sym typeface="Nunito Light"/>
              </a:rPr>
              <a:t>Reflection</a:t>
            </a:r>
          </a:p>
        </p:txBody>
      </p:sp>
      <p:pic>
        <p:nvPicPr>
          <p:cNvPr id="751" name="Shape 751"/>
          <p:cNvPicPr preferRelativeResize="0"/>
          <p:nvPr/>
        </p:nvPicPr>
        <p:blipFill rotWithShape="1">
          <a:blip r:embed="rId3">
            <a:alphaModFix/>
          </a:blip>
          <a:srcRect/>
          <a:stretch/>
        </p:blipFill>
        <p:spPr>
          <a:xfrm>
            <a:off x="1430933" y="1557338"/>
            <a:ext cx="6265382" cy="4556642"/>
          </a:xfrm>
          <a:prstGeom prst="rect">
            <a:avLst/>
          </a:prstGeom>
          <a:noFill/>
          <a:ln w="38100" cap="flat" cmpd="sng">
            <a:solidFill>
              <a:schemeClr val="accent1"/>
            </a:solidFill>
            <a:prstDash val="solid"/>
            <a:round/>
            <a:headEnd type="none" w="med" len="med"/>
            <a:tailEnd type="none" w="med" len="med"/>
          </a:ln>
        </p:spPr>
      </p:pic>
      <p:sp>
        <p:nvSpPr>
          <p:cNvPr id="7" name="Textfeld 7">
            <a:extLst>
              <a:ext uri="{FF2B5EF4-FFF2-40B4-BE49-F238E27FC236}">
                <a16:creationId xmlns:a16="http://schemas.microsoft.com/office/drawing/2014/main" id="{DDCC73B7-81DD-5541-A800-190A9FC0E987}"/>
              </a:ext>
            </a:extLst>
          </p:cNvPr>
          <p:cNvSpPr txBox="1">
            <a:spLocks noChangeArrowheads="1"/>
          </p:cNvSpPr>
          <p:nvPr/>
        </p:nvSpPr>
        <p:spPr bwMode="auto">
          <a:xfrm rot="5400000">
            <a:off x="5551519" y="3687985"/>
            <a:ext cx="455977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4"/>
              </a:rPr>
              <a:t>CC BY-SA 4.0</a:t>
            </a:r>
            <a:r>
              <a:rPr lang="de-DE" altLang="de-DE" sz="600" dirty="0">
                <a:solidFill>
                  <a:srgbClr val="002060"/>
                </a:solidFill>
                <a:latin typeface="Nunito Light" charset="0"/>
              </a:rPr>
              <a:t> </a:t>
            </a:r>
            <a:r>
              <a:rPr lang="en-GB" sz="600" dirty="0">
                <a:solidFill>
                  <a:srgbClr val="366092"/>
                </a:solidFill>
                <a:latin typeface="Nunito Light"/>
                <a:ea typeface="Nunito Light"/>
                <a:cs typeface="Nunito Light"/>
                <a:sym typeface="Nunito Light"/>
              </a:rPr>
              <a:t>„Cultural Profile“</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5"/>
              </a:rPr>
              <a:t>Adelheid Iken</a:t>
            </a:r>
            <a:endParaRPr lang="de-DE" altLang="de-DE" sz="600" dirty="0">
              <a:solidFill>
                <a:srgbClr val="002060"/>
              </a:solidFill>
              <a:latin typeface="Nunito Light"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Shape 758"/>
          <p:cNvSpPr txBox="1">
            <a:spLocks noGrp="1"/>
          </p:cNvSpPr>
          <p:nvPr>
            <p:ph type="title"/>
          </p:nvPr>
        </p:nvSpPr>
        <p:spPr>
          <a:xfrm>
            <a:off x="395534" y="259508"/>
            <a:ext cx="8784978"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SUMMARY AND REFLECTION</a:t>
            </a:r>
          </a:p>
        </p:txBody>
      </p:sp>
      <p:sp>
        <p:nvSpPr>
          <p:cNvPr id="759" name="Shape 759"/>
          <p:cNvSpPr txBox="1">
            <a:spLocks noGrp="1"/>
          </p:cNvSpPr>
          <p:nvPr>
            <p:ph type="body" idx="2"/>
          </p:nvPr>
        </p:nvSpPr>
        <p:spPr>
          <a:xfrm>
            <a:off x="395534" y="780094"/>
            <a:ext cx="5940001" cy="72008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76923C"/>
              </a:buClr>
              <a:buSzPct val="100000"/>
              <a:buFont typeface="Noto Sans Symbols"/>
              <a:buNone/>
            </a:pPr>
            <a:r>
              <a:rPr lang="en-GB" sz="3600" b="0" i="0" u="none" strike="noStrike" cap="none">
                <a:solidFill>
                  <a:srgbClr val="76923C"/>
                </a:solidFill>
                <a:latin typeface="Nunito Light"/>
                <a:ea typeface="Nunito Light"/>
                <a:cs typeface="Nunito Light"/>
                <a:sym typeface="Nunito Light"/>
              </a:rPr>
              <a:t>Reflection</a:t>
            </a:r>
          </a:p>
        </p:txBody>
      </p:sp>
      <p:pic>
        <p:nvPicPr>
          <p:cNvPr id="762" name="Shape 762"/>
          <p:cNvPicPr preferRelativeResize="0">
            <a:picLocks noGrp="1"/>
          </p:cNvPicPr>
          <p:nvPr>
            <p:ph type="body" idx="1"/>
          </p:nvPr>
        </p:nvPicPr>
        <p:blipFill rotWithShape="1">
          <a:blip r:embed="rId3">
            <a:alphaModFix/>
          </a:blip>
          <a:srcRect/>
          <a:stretch/>
        </p:blipFill>
        <p:spPr>
          <a:xfrm>
            <a:off x="1316554" y="1557338"/>
            <a:ext cx="6423798" cy="4568825"/>
          </a:xfrm>
          <a:prstGeom prst="rect">
            <a:avLst/>
          </a:prstGeom>
          <a:noFill/>
          <a:ln w="38100" cap="flat" cmpd="sng">
            <a:solidFill>
              <a:schemeClr val="accent1"/>
            </a:solidFill>
            <a:prstDash val="solid"/>
            <a:round/>
            <a:headEnd type="none" w="med" len="med"/>
            <a:tailEnd type="none" w="med" len="med"/>
          </a:ln>
        </p:spPr>
      </p:pic>
      <p:sp>
        <p:nvSpPr>
          <p:cNvPr id="7" name="Textfeld 7">
            <a:extLst>
              <a:ext uri="{FF2B5EF4-FFF2-40B4-BE49-F238E27FC236}">
                <a16:creationId xmlns:a16="http://schemas.microsoft.com/office/drawing/2014/main" id="{DAB8EDA6-64BF-D441-8BE2-B3AACDE521E1}"/>
              </a:ext>
            </a:extLst>
          </p:cNvPr>
          <p:cNvSpPr txBox="1">
            <a:spLocks noChangeArrowheads="1"/>
          </p:cNvSpPr>
          <p:nvPr/>
        </p:nvSpPr>
        <p:spPr bwMode="auto">
          <a:xfrm rot="5400000">
            <a:off x="5609341" y="3687985"/>
            <a:ext cx="455977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de-DE" altLang="de-DE" sz="600" dirty="0">
                <a:solidFill>
                  <a:srgbClr val="002060"/>
                </a:solidFill>
                <a:latin typeface="Nunito Light" charset="0"/>
                <a:hlinkClick r:id="rId4"/>
              </a:rPr>
              <a:t>CC BY-SA 4.0</a:t>
            </a:r>
            <a:r>
              <a:rPr lang="de-DE" altLang="de-DE" sz="600" dirty="0">
                <a:solidFill>
                  <a:srgbClr val="002060"/>
                </a:solidFill>
                <a:latin typeface="Nunito Light" charset="0"/>
              </a:rPr>
              <a:t> </a:t>
            </a:r>
            <a:r>
              <a:rPr lang="en-GB" sz="600" dirty="0">
                <a:solidFill>
                  <a:srgbClr val="366092"/>
                </a:solidFill>
                <a:latin typeface="Nunito Light"/>
                <a:ea typeface="Nunito Light"/>
                <a:cs typeface="Nunito Light"/>
                <a:sym typeface="Nunito Light"/>
              </a:rPr>
              <a:t>„Influences“</a:t>
            </a:r>
            <a:r>
              <a:rPr lang="de-DE" altLang="de-DE" sz="600" dirty="0">
                <a:solidFill>
                  <a:srgbClr val="002060"/>
                </a:solidFill>
                <a:latin typeface="Nunito Light" charset="0"/>
              </a:rPr>
              <a:t> Source: </a:t>
            </a:r>
            <a:r>
              <a:rPr lang="de-DE" altLang="de-DE" sz="600" dirty="0">
                <a:solidFill>
                  <a:srgbClr val="002060"/>
                </a:solidFill>
                <a:latin typeface="Nunito Light" charset="0"/>
                <a:hlinkClick r:id="rId5"/>
              </a:rPr>
              <a:t>Adelheid Iken</a:t>
            </a:r>
            <a:endParaRPr lang="de-DE" altLang="de-DE" sz="600" dirty="0">
              <a:solidFill>
                <a:srgbClr val="002060"/>
              </a:solidFill>
              <a:latin typeface="Nunito Light"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Shape 768"/>
          <p:cNvSpPr txBox="1">
            <a:spLocks noGrp="1"/>
          </p:cNvSpPr>
          <p:nvPr>
            <p:ph type="title"/>
          </p:nvPr>
        </p:nvSpPr>
        <p:spPr>
          <a:xfrm>
            <a:off x="395535" y="259508"/>
            <a:ext cx="5940000"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dirty="0">
                <a:solidFill>
                  <a:schemeClr val="dk2"/>
                </a:solidFill>
                <a:latin typeface="Nunito Light"/>
                <a:ea typeface="Nunito Light"/>
                <a:cs typeface="Nunito Light"/>
                <a:sym typeface="Nunito Light"/>
              </a:rPr>
              <a:t>ASSIGNMENT</a:t>
            </a:r>
          </a:p>
        </p:txBody>
      </p:sp>
      <p:sp>
        <p:nvSpPr>
          <p:cNvPr id="769" name="Shape 769"/>
          <p:cNvSpPr txBox="1">
            <a:spLocks noGrp="1"/>
          </p:cNvSpPr>
          <p:nvPr>
            <p:ph type="body" idx="1"/>
          </p:nvPr>
        </p:nvSpPr>
        <p:spPr>
          <a:xfrm>
            <a:off x="1002379" y="1485079"/>
            <a:ext cx="7632848" cy="4569371"/>
          </a:xfrm>
          <a:prstGeom prst="rect">
            <a:avLst/>
          </a:prstGeom>
          <a:noFill/>
          <a:ln>
            <a:noFill/>
          </a:ln>
        </p:spPr>
        <p:txBody>
          <a:bodyPr wrap="square" lIns="91425" tIns="45700" rIns="91425" bIns="45700" anchor="t" anchorCtr="0">
            <a:noAutofit/>
          </a:bodyPr>
          <a:lstStyle/>
          <a:p>
            <a:pPr marL="215900" lvl="0" indent="-342900">
              <a:spcBef>
                <a:spcPts val="0"/>
              </a:spcBef>
              <a:buClr>
                <a:srgbClr val="366092"/>
              </a:buClr>
              <a:buFont typeface="Wingdings" panose="05000000000000000000" pitchFamily="2" charset="2"/>
              <a:buChar char="§"/>
            </a:pPr>
            <a:r>
              <a:rPr lang="en-GB" altLang="de-DE" sz="2400" kern="1200" dirty="0">
                <a:solidFill>
                  <a:srgbClr val="376092"/>
                </a:solidFill>
                <a:latin typeface="Nunito Light" charset="0"/>
                <a:ea typeface="+mn-ea"/>
                <a:cs typeface="+mn-cs"/>
              </a:rPr>
              <a:t>Assignment 1:</a:t>
            </a:r>
          </a:p>
          <a:p>
            <a:pPr marL="358775" lvl="0" indent="0">
              <a:spcBef>
                <a:spcPts val="0"/>
              </a:spcBef>
              <a:buClr>
                <a:srgbClr val="366092"/>
              </a:buClr>
              <a:buNone/>
            </a:pPr>
            <a:r>
              <a:rPr lang="en-GB" sz="2400" b="0" i="0" u="none" strike="noStrike" cap="none" dirty="0">
                <a:solidFill>
                  <a:srgbClr val="366092"/>
                </a:solidFill>
                <a:latin typeface="Nunito Light"/>
                <a:ea typeface="Nunito Light"/>
                <a:cs typeface="Nunito Light"/>
                <a:sym typeface="Nunito Light"/>
              </a:rPr>
              <a:t>Read the biographical </a:t>
            </a:r>
            <a:r>
              <a:rPr lang="en-GB" sz="2400" b="0" i="0" u="none" strike="noStrike" cap="none">
                <a:solidFill>
                  <a:srgbClr val="366092"/>
                </a:solidFill>
                <a:latin typeface="Nunito Light"/>
                <a:ea typeface="Nunito Light"/>
                <a:cs typeface="Nunito Light"/>
                <a:sym typeface="Nunito Light"/>
              </a:rPr>
              <a:t>notes and </a:t>
            </a:r>
            <a:r>
              <a:rPr lang="en-GB" sz="2400" b="0" i="0" u="none" strike="noStrike" cap="none" dirty="0">
                <a:solidFill>
                  <a:srgbClr val="366092"/>
                </a:solidFill>
                <a:latin typeface="Nunito Light"/>
                <a:ea typeface="Nunito Light"/>
                <a:cs typeface="Nunito Light"/>
                <a:sym typeface="Nunito Light"/>
              </a:rPr>
              <a:t>analyse the personal journey from a multi-collective perspective</a:t>
            </a:r>
          </a:p>
          <a:p>
            <a:pPr marL="0" marR="0" lvl="0" indent="-127000" algn="l" rtl="0">
              <a:spcBef>
                <a:spcPts val="400"/>
              </a:spcBef>
              <a:spcAft>
                <a:spcPts val="0"/>
              </a:spcAft>
              <a:buClr>
                <a:schemeClr val="dk1"/>
              </a:buClr>
              <a:buSzPct val="100000"/>
              <a:buFont typeface="Noto Sans Symbols"/>
              <a:buNone/>
            </a:pPr>
            <a:endParaRPr lang="en-GB" sz="2400" b="0" i="0" u="none" strike="noStrike" cap="none" dirty="0">
              <a:solidFill>
                <a:srgbClr val="366092"/>
              </a:solidFill>
              <a:latin typeface="Nunito Light"/>
              <a:ea typeface="Nunito Light"/>
              <a:cs typeface="Nunito Light"/>
              <a:sym typeface="Nunito Light"/>
            </a:endParaRPr>
          </a:p>
          <a:p>
            <a:pPr marL="398463" indent="-398463">
              <a:spcBef>
                <a:spcPts val="400"/>
              </a:spcBef>
              <a:buClr>
                <a:srgbClr val="366092"/>
              </a:buClr>
              <a:buFont typeface="Wingdings" panose="05000000000000000000" pitchFamily="2" charset="2"/>
              <a:buChar char="§"/>
            </a:pPr>
            <a:r>
              <a:rPr lang="en-GB" sz="2400" b="0" i="0" u="none" strike="noStrike" cap="none" dirty="0">
                <a:solidFill>
                  <a:srgbClr val="366092"/>
                </a:solidFill>
                <a:latin typeface="Nunito Light"/>
                <a:ea typeface="Nunito Light"/>
                <a:cs typeface="Nunito Light"/>
                <a:sym typeface="Nunito Light"/>
              </a:rPr>
              <a:t>Where, why and how do you think the membership </a:t>
            </a:r>
            <a:r>
              <a:rPr lang="en-GB" sz="2400" dirty="0">
                <a:solidFill>
                  <a:srgbClr val="366092"/>
                </a:solidFill>
                <a:latin typeface="Nunito Light"/>
                <a:ea typeface="Nunito Light"/>
                <a:cs typeface="Nunito Light"/>
                <a:sym typeface="Nunito Light"/>
              </a:rPr>
              <a:t>of</a:t>
            </a:r>
            <a:r>
              <a:rPr lang="en-GB" sz="2400" b="0" i="0" u="none" strike="noStrike" cap="none" dirty="0">
                <a:solidFill>
                  <a:srgbClr val="366092"/>
                </a:solidFill>
                <a:latin typeface="Nunito Light"/>
                <a:ea typeface="Nunito Light"/>
                <a:cs typeface="Nunito Light"/>
                <a:sym typeface="Nunito Light"/>
              </a:rPr>
              <a:t> these collectives may influence the person’s personal cultural orientation?</a:t>
            </a:r>
          </a:p>
          <a:p>
            <a:pPr marL="342900" marR="0" lvl="0" indent="-342900" algn="l" rtl="0">
              <a:spcBef>
                <a:spcPts val="400"/>
              </a:spcBef>
              <a:spcAft>
                <a:spcPts val="0"/>
              </a:spcAft>
              <a:buClr>
                <a:schemeClr val="dk1"/>
              </a:buClr>
              <a:buSzPct val="100000"/>
              <a:buFont typeface="Noto Sans Symbols"/>
              <a:buNone/>
            </a:pPr>
            <a:endParaRPr sz="2400" b="0" i="0" u="none" strike="noStrike" cap="none" dirty="0">
              <a:solidFill>
                <a:srgbClr val="366092"/>
              </a:solidFill>
              <a:latin typeface="Nunito Light"/>
              <a:ea typeface="Nunito Light"/>
              <a:cs typeface="Nunito Light"/>
              <a:sym typeface="Nunito Light"/>
            </a:endParaRPr>
          </a:p>
          <a:p>
            <a:pPr marR="0" lvl="0" indent="-342900" algn="l" rtl="0">
              <a:spcBef>
                <a:spcPts val="400"/>
              </a:spcBef>
              <a:buClr>
                <a:srgbClr val="366092"/>
              </a:buClr>
              <a:buSzPct val="100000"/>
              <a:buFont typeface="Wingdings" panose="05000000000000000000" pitchFamily="2" charset="2"/>
              <a:buChar char="§"/>
            </a:pPr>
            <a:r>
              <a:rPr lang="en-GB" sz="2400" b="0" i="0" u="none" strike="noStrike" cap="none" dirty="0">
                <a:solidFill>
                  <a:srgbClr val="366092"/>
                </a:solidFill>
                <a:latin typeface="Nunito Light"/>
                <a:ea typeface="Nunito Light"/>
                <a:cs typeface="Nunito Light"/>
                <a:sym typeface="Nunito Light"/>
              </a:rPr>
              <a:t>What type of specific resources such as knowledge, talents,  experiences is the writer likely to possess due to his/her </a:t>
            </a:r>
            <a:r>
              <a:rPr lang="en-US" sz="2400" b="0" i="0" u="none" strike="noStrike" cap="none" dirty="0">
                <a:solidFill>
                  <a:srgbClr val="366092"/>
                </a:solidFill>
                <a:latin typeface="Nunito Light"/>
                <a:ea typeface="Nunito Light"/>
                <a:cs typeface="Nunito Light"/>
                <a:sym typeface="Nunito Light"/>
              </a:rPr>
              <a:t>membership of</a:t>
            </a:r>
            <a:r>
              <a:rPr lang="en-GB" sz="2400" b="0" i="0" u="none" strike="noStrike" cap="none" dirty="0">
                <a:solidFill>
                  <a:srgbClr val="366092"/>
                </a:solidFill>
                <a:latin typeface="Nunito Light"/>
                <a:ea typeface="Nunito Light"/>
                <a:cs typeface="Nunito Light"/>
                <a:sym typeface="Nunito Light"/>
              </a:rPr>
              <a:t> different collectives?</a:t>
            </a:r>
          </a:p>
        </p:txBody>
      </p:sp>
      <p:pic>
        <p:nvPicPr>
          <p:cNvPr id="770" name="Shape 770"/>
          <p:cNvPicPr preferRelativeResize="0"/>
          <p:nvPr/>
        </p:nvPicPr>
        <p:blipFill rotWithShape="1">
          <a:blip r:embed="rId3">
            <a:alphaModFix/>
          </a:blip>
          <a:srcRect/>
          <a:stretch/>
        </p:blipFill>
        <p:spPr>
          <a:xfrm>
            <a:off x="395535" y="1484784"/>
            <a:ext cx="575794" cy="57579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Shape 777"/>
          <p:cNvSpPr txBox="1">
            <a:spLocks noGrp="1"/>
          </p:cNvSpPr>
          <p:nvPr>
            <p:ph type="title"/>
          </p:nvPr>
        </p:nvSpPr>
        <p:spPr>
          <a:xfrm>
            <a:off x="395535" y="259508"/>
            <a:ext cx="5940000"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SOURCES</a:t>
            </a:r>
          </a:p>
        </p:txBody>
      </p:sp>
      <p:sp>
        <p:nvSpPr>
          <p:cNvPr id="778" name="Shape 778"/>
          <p:cNvSpPr txBox="1">
            <a:spLocks noGrp="1"/>
          </p:cNvSpPr>
          <p:nvPr>
            <p:ph type="body" idx="1"/>
          </p:nvPr>
        </p:nvSpPr>
        <p:spPr>
          <a:xfrm>
            <a:off x="323528" y="1484784"/>
            <a:ext cx="8568952" cy="4968552"/>
          </a:xfrm>
          <a:prstGeom prst="rect">
            <a:avLst/>
          </a:prstGeom>
          <a:noFill/>
          <a:ln>
            <a:noFill/>
          </a:ln>
        </p:spPr>
        <p:txBody>
          <a:bodyPr wrap="square" lIns="91425" tIns="45700" rIns="91425" bIns="45700" anchor="t" anchorCtr="0">
            <a:noAutofit/>
          </a:bodyPr>
          <a:lstStyle/>
          <a:p>
            <a:pPr lvl="0" indent="-342900">
              <a:spcBef>
                <a:spcPts val="0"/>
              </a:spcBef>
              <a:buClr>
                <a:srgbClr val="366092"/>
              </a:buClr>
            </a:pPr>
            <a:r>
              <a:rPr lang="en-GB" sz="1200" b="0" i="0" u="none" strike="noStrike" cap="none" dirty="0" err="1">
                <a:solidFill>
                  <a:srgbClr val="366092"/>
                </a:solidFill>
                <a:latin typeface="Nunito Light"/>
                <a:ea typeface="Nunito Light"/>
                <a:cs typeface="Nunito Light"/>
                <a:sym typeface="Nunito Light"/>
              </a:rPr>
              <a:t>Bundesamt</a:t>
            </a:r>
            <a:r>
              <a:rPr lang="en-GB" sz="1200" b="0" i="0" u="none" strike="noStrike" cap="none" dirty="0">
                <a:solidFill>
                  <a:srgbClr val="366092"/>
                </a:solidFill>
                <a:latin typeface="Nunito Light"/>
                <a:ea typeface="Nunito Light"/>
                <a:cs typeface="Nunito Light"/>
                <a:sym typeface="Nunito Light"/>
              </a:rPr>
              <a:t> für Migration und </a:t>
            </a:r>
            <a:r>
              <a:rPr lang="en-GB" sz="1200" b="0" i="0" u="none" strike="noStrike" cap="none" dirty="0" err="1">
                <a:solidFill>
                  <a:srgbClr val="366092"/>
                </a:solidFill>
                <a:latin typeface="Nunito Light"/>
                <a:ea typeface="Nunito Light"/>
                <a:cs typeface="Nunito Light"/>
                <a:sym typeface="Nunito Light"/>
              </a:rPr>
              <a:t>Flüchtlinge</a:t>
            </a:r>
            <a:r>
              <a:rPr lang="en-GB" sz="1200" b="0" i="0" u="none" strike="noStrike" cap="none" dirty="0">
                <a:solidFill>
                  <a:srgbClr val="366092"/>
                </a:solidFill>
                <a:latin typeface="Nunito Light"/>
                <a:ea typeface="Nunito Light"/>
                <a:cs typeface="Nunito Light"/>
                <a:sym typeface="Nunito Light"/>
              </a:rPr>
              <a:t> (BAMF) 2015. </a:t>
            </a:r>
            <a:r>
              <a:rPr lang="en-GB" sz="1200" b="0" i="0" u="none" strike="noStrike" cap="none" dirty="0" err="1">
                <a:solidFill>
                  <a:srgbClr val="366092"/>
                </a:solidFill>
                <a:latin typeface="Nunito Light"/>
                <a:ea typeface="Nunito Light"/>
                <a:cs typeface="Nunito Light"/>
                <a:sym typeface="Nunito Light"/>
              </a:rPr>
              <a:t>Migrationsbericht</a:t>
            </a:r>
            <a:r>
              <a:rPr lang="en-GB" sz="1200" b="0" i="0" u="none" strike="noStrike" cap="none" dirty="0">
                <a:solidFill>
                  <a:srgbClr val="366092"/>
                </a:solidFill>
                <a:latin typeface="Nunito Light"/>
                <a:ea typeface="Nunito Light"/>
                <a:cs typeface="Nunito Light"/>
                <a:sym typeface="Nunito Light"/>
              </a:rPr>
              <a:t> 2015</a:t>
            </a:r>
            <a:r>
              <a:rPr lang="en-GB" sz="1200" dirty="0">
                <a:solidFill>
                  <a:srgbClr val="366092"/>
                </a:solidFill>
                <a:latin typeface="Nunito Light"/>
                <a:ea typeface="Nunito Light"/>
                <a:cs typeface="Nunito Light"/>
                <a:sym typeface="Nunito Light"/>
              </a:rPr>
              <a:t>. </a:t>
            </a:r>
            <a:r>
              <a:rPr lang="en-GB" sz="1200" dirty="0">
                <a:solidFill>
                  <a:srgbClr val="366092"/>
                </a:solidFill>
                <a:latin typeface="Nunito Light"/>
                <a:ea typeface="Nunito Light"/>
                <a:cs typeface="Nunito Light"/>
                <a:sym typeface="Nunito Light"/>
                <a:hlinkClick r:id="rId3"/>
              </a:rPr>
              <a:t>https://www.bamf.de/SharedDocs/Anlagen/DE/Publikationen/Migrationsberichte/migrationsbericht-2015.pdf?__blob=publicationFile</a:t>
            </a:r>
            <a:r>
              <a:rPr lang="en-GB" sz="1200" dirty="0">
                <a:solidFill>
                  <a:srgbClr val="366092"/>
                </a:solidFill>
                <a:latin typeface="Nunito Light"/>
                <a:ea typeface="Nunito Light"/>
                <a:cs typeface="Nunito Light"/>
                <a:sym typeface="Nunito Light"/>
              </a:rPr>
              <a:t>  (10.11.2018)</a:t>
            </a:r>
            <a:endParaRPr lang="en-GB" sz="1200" b="0" i="0" u="none" strike="noStrike" cap="none" dirty="0">
              <a:solidFill>
                <a:srgbClr val="366092"/>
              </a:solidFill>
              <a:latin typeface="Nunito Light"/>
              <a:ea typeface="Nunito Light"/>
              <a:cs typeface="Nunito Light"/>
              <a:sym typeface="Nunito Light"/>
            </a:endParaRPr>
          </a:p>
          <a:p>
            <a:pPr marL="342900" marR="0" lvl="0" indent="-342900" algn="l" rtl="0">
              <a:spcBef>
                <a:spcPts val="240"/>
              </a:spcBef>
              <a:spcAft>
                <a:spcPts val="0"/>
              </a:spcAft>
              <a:buClr>
                <a:srgbClr val="366092"/>
              </a:buClr>
              <a:buSzPct val="100000"/>
              <a:buFont typeface="Noto Sans Symbols"/>
              <a:buChar char="▪"/>
            </a:pPr>
            <a:r>
              <a:rPr lang="en-GB" sz="1200" b="0" i="0" u="none" strike="noStrike" cap="none" dirty="0" err="1">
                <a:solidFill>
                  <a:srgbClr val="366092"/>
                </a:solidFill>
                <a:latin typeface="Nunito Light"/>
                <a:ea typeface="Nunito Light"/>
                <a:cs typeface="Nunito Light"/>
                <a:sym typeface="Nunito Light"/>
              </a:rPr>
              <a:t>Bolten</a:t>
            </a:r>
            <a:r>
              <a:rPr lang="en-GB" sz="1200" b="0" i="0" u="none" strike="noStrike" cap="none" dirty="0">
                <a:solidFill>
                  <a:srgbClr val="366092"/>
                </a:solidFill>
                <a:latin typeface="Nunito Light"/>
                <a:ea typeface="Nunito Light"/>
                <a:cs typeface="Nunito Light"/>
                <a:sym typeface="Nunito Light"/>
              </a:rPr>
              <a:t>, Jürgen 2007. </a:t>
            </a:r>
            <a:r>
              <a:rPr lang="en-GB" sz="1200" b="0" i="0" u="none" strike="noStrike" cap="none" dirty="0" err="1">
                <a:solidFill>
                  <a:srgbClr val="366092"/>
                </a:solidFill>
                <a:latin typeface="Nunito Light"/>
                <a:ea typeface="Nunito Light"/>
                <a:cs typeface="Nunito Light"/>
                <a:sym typeface="Nunito Light"/>
              </a:rPr>
              <a:t>Einführung</a:t>
            </a:r>
            <a:r>
              <a:rPr lang="en-GB" sz="1200" b="0" i="0" u="none" strike="noStrike" cap="none" dirty="0">
                <a:solidFill>
                  <a:srgbClr val="366092"/>
                </a:solidFill>
                <a:latin typeface="Nunito Light"/>
                <a:ea typeface="Nunito Light"/>
                <a:cs typeface="Nunito Light"/>
                <a:sym typeface="Nunito Light"/>
              </a:rPr>
              <a:t> in die </a:t>
            </a:r>
            <a:r>
              <a:rPr lang="en-GB" sz="1200" b="0" i="0" u="none" strike="noStrike" cap="none" dirty="0" err="1">
                <a:solidFill>
                  <a:srgbClr val="366092"/>
                </a:solidFill>
                <a:latin typeface="Nunito Light"/>
                <a:ea typeface="Nunito Light"/>
                <a:cs typeface="Nunito Light"/>
                <a:sym typeface="Nunito Light"/>
              </a:rPr>
              <a:t>Interkulturelle</a:t>
            </a:r>
            <a:r>
              <a:rPr lang="en-GB" sz="1200" b="0" i="0" u="none" strike="noStrike" cap="none" dirty="0">
                <a:solidFill>
                  <a:srgbClr val="366092"/>
                </a:solidFill>
                <a:latin typeface="Nunito Light"/>
                <a:ea typeface="Nunito Light"/>
                <a:cs typeface="Nunito Light"/>
                <a:sym typeface="Nunito Light"/>
              </a:rPr>
              <a:t> </a:t>
            </a:r>
            <a:r>
              <a:rPr lang="en-GB" sz="1200" b="0" i="0" u="none" strike="noStrike" cap="none" dirty="0" err="1">
                <a:solidFill>
                  <a:srgbClr val="366092"/>
                </a:solidFill>
                <a:latin typeface="Nunito Light"/>
                <a:ea typeface="Nunito Light"/>
                <a:cs typeface="Nunito Light"/>
                <a:sym typeface="Nunito Light"/>
              </a:rPr>
              <a:t>Wirtschaftskommunikation</a:t>
            </a:r>
            <a:r>
              <a:rPr lang="en-GB" sz="1200" b="0" i="0" u="none" strike="noStrike" cap="none" dirty="0">
                <a:solidFill>
                  <a:srgbClr val="366092"/>
                </a:solidFill>
                <a:latin typeface="Nunito Light"/>
                <a:ea typeface="Nunito Light"/>
                <a:cs typeface="Nunito Light"/>
                <a:sym typeface="Nunito Light"/>
              </a:rPr>
              <a:t>. </a:t>
            </a:r>
            <a:r>
              <a:rPr lang="en-GB" sz="1200" b="0" i="0" u="none" strike="noStrike" cap="none" dirty="0" err="1">
                <a:solidFill>
                  <a:srgbClr val="366092"/>
                </a:solidFill>
                <a:latin typeface="Nunito Light"/>
                <a:ea typeface="Nunito Light"/>
                <a:cs typeface="Nunito Light"/>
                <a:sym typeface="Nunito Light"/>
              </a:rPr>
              <a:t>Göttingen</a:t>
            </a:r>
            <a:r>
              <a:rPr lang="en-GB" sz="1200" b="0" i="0" u="none" strike="noStrike" cap="none" dirty="0">
                <a:solidFill>
                  <a:srgbClr val="366092"/>
                </a:solidFill>
                <a:latin typeface="Nunito Light"/>
                <a:ea typeface="Nunito Light"/>
                <a:cs typeface="Nunito Light"/>
                <a:sym typeface="Nunito Light"/>
              </a:rPr>
              <a:t>: </a:t>
            </a:r>
            <a:r>
              <a:rPr lang="en-GB" sz="1200" b="0" i="0" u="none" strike="noStrike" cap="none" dirty="0" err="1">
                <a:solidFill>
                  <a:srgbClr val="366092"/>
                </a:solidFill>
                <a:latin typeface="Nunito Light"/>
                <a:ea typeface="Nunito Light"/>
                <a:cs typeface="Nunito Light"/>
                <a:sym typeface="Nunito Light"/>
              </a:rPr>
              <a:t>Vandehoeck</a:t>
            </a:r>
            <a:r>
              <a:rPr lang="en-GB" sz="1200" b="0" i="0" u="none" strike="noStrike" cap="none" dirty="0">
                <a:solidFill>
                  <a:srgbClr val="366092"/>
                </a:solidFill>
                <a:latin typeface="Nunito Light"/>
                <a:ea typeface="Nunito Light"/>
                <a:cs typeface="Nunito Light"/>
                <a:sym typeface="Nunito Light"/>
              </a:rPr>
              <a:t> &amp; </a:t>
            </a:r>
            <a:r>
              <a:rPr lang="en-GB" sz="1200" b="0" i="0" u="none" strike="noStrike" cap="none" dirty="0" err="1">
                <a:solidFill>
                  <a:srgbClr val="366092"/>
                </a:solidFill>
                <a:latin typeface="Nunito Light"/>
                <a:ea typeface="Nunito Light"/>
                <a:cs typeface="Nunito Light"/>
                <a:sym typeface="Nunito Light"/>
              </a:rPr>
              <a:t>Ruprecht</a:t>
            </a:r>
            <a:endParaRPr lang="en-GB" sz="1200" b="0" i="0" u="none" strike="noStrike" cap="none" dirty="0">
              <a:solidFill>
                <a:srgbClr val="366092"/>
              </a:solidFill>
              <a:latin typeface="Nunito Light"/>
              <a:ea typeface="Nunito Light"/>
              <a:cs typeface="Nunito Light"/>
              <a:sym typeface="Nunito Light"/>
            </a:endParaRPr>
          </a:p>
          <a:p>
            <a:pPr marL="342900" marR="0" lvl="0" indent="-342900" algn="l" rtl="0">
              <a:spcBef>
                <a:spcPts val="240"/>
              </a:spcBef>
              <a:spcAft>
                <a:spcPts val="0"/>
              </a:spcAft>
              <a:buClr>
                <a:srgbClr val="366092"/>
              </a:buClr>
              <a:buSzPct val="100000"/>
              <a:buFont typeface="Noto Sans Symbols"/>
              <a:buChar char="▪"/>
            </a:pPr>
            <a:r>
              <a:rPr lang="en-GB" sz="1200" b="0" i="0" u="none" strike="noStrike" cap="none" dirty="0" err="1">
                <a:solidFill>
                  <a:srgbClr val="366092"/>
                </a:solidFill>
                <a:latin typeface="Nunito Light"/>
                <a:ea typeface="Nunito Light"/>
                <a:cs typeface="Nunito Light"/>
                <a:sym typeface="Nunito Light"/>
              </a:rPr>
              <a:t>Bolten</a:t>
            </a:r>
            <a:r>
              <a:rPr lang="en-GB" sz="1200" b="0" i="0" u="none" strike="noStrike" cap="none" dirty="0">
                <a:solidFill>
                  <a:srgbClr val="366092"/>
                </a:solidFill>
                <a:latin typeface="Nunito Light"/>
                <a:ea typeface="Nunito Light"/>
                <a:cs typeface="Nunito Light"/>
                <a:sym typeface="Nunito Light"/>
              </a:rPr>
              <a:t>, Jürgen 2015. </a:t>
            </a:r>
            <a:r>
              <a:rPr lang="en-GB" sz="1200" b="0" i="0" u="none" strike="noStrike" cap="none" dirty="0" err="1">
                <a:solidFill>
                  <a:srgbClr val="366092"/>
                </a:solidFill>
                <a:latin typeface="Nunito Light"/>
                <a:ea typeface="Nunito Light"/>
                <a:cs typeface="Nunito Light"/>
                <a:sym typeface="Nunito Light"/>
              </a:rPr>
              <a:t>Einführung</a:t>
            </a:r>
            <a:r>
              <a:rPr lang="en-GB" sz="1200" b="0" i="0" u="none" strike="noStrike" cap="none" dirty="0">
                <a:solidFill>
                  <a:srgbClr val="366092"/>
                </a:solidFill>
                <a:latin typeface="Nunito Light"/>
                <a:ea typeface="Nunito Light"/>
                <a:cs typeface="Nunito Light"/>
                <a:sym typeface="Nunito Light"/>
              </a:rPr>
              <a:t> in die </a:t>
            </a:r>
            <a:r>
              <a:rPr lang="en-GB" sz="1200" b="0" i="0" u="none" strike="noStrike" cap="none" dirty="0" err="1">
                <a:solidFill>
                  <a:srgbClr val="366092"/>
                </a:solidFill>
                <a:latin typeface="Nunito Light"/>
                <a:ea typeface="Nunito Light"/>
                <a:cs typeface="Nunito Light"/>
                <a:sym typeface="Nunito Light"/>
              </a:rPr>
              <a:t>Interkulturelle</a:t>
            </a:r>
            <a:r>
              <a:rPr lang="en-GB" sz="1200" b="0" i="0" u="none" strike="noStrike" cap="none" dirty="0">
                <a:solidFill>
                  <a:srgbClr val="366092"/>
                </a:solidFill>
                <a:latin typeface="Nunito Light"/>
                <a:ea typeface="Nunito Light"/>
                <a:cs typeface="Nunito Light"/>
                <a:sym typeface="Nunito Light"/>
              </a:rPr>
              <a:t> </a:t>
            </a:r>
            <a:r>
              <a:rPr lang="en-GB" sz="1200" b="0" i="0" u="none" strike="noStrike" cap="none" dirty="0" err="1">
                <a:solidFill>
                  <a:srgbClr val="366092"/>
                </a:solidFill>
                <a:latin typeface="Nunito Light"/>
                <a:ea typeface="Nunito Light"/>
                <a:cs typeface="Nunito Light"/>
                <a:sym typeface="Nunito Light"/>
              </a:rPr>
              <a:t>Wirtschaftskommunikation</a:t>
            </a:r>
            <a:r>
              <a:rPr lang="en-GB" sz="1200" b="0" i="0" u="none" strike="noStrike" cap="none" dirty="0">
                <a:solidFill>
                  <a:srgbClr val="366092"/>
                </a:solidFill>
                <a:latin typeface="Nunito Light"/>
                <a:ea typeface="Nunito Light"/>
                <a:cs typeface="Nunito Light"/>
                <a:sym typeface="Nunito Light"/>
              </a:rPr>
              <a:t>. </a:t>
            </a:r>
            <a:r>
              <a:rPr lang="en-GB" sz="1200" b="0" i="0" u="none" strike="noStrike" cap="none" dirty="0" err="1">
                <a:solidFill>
                  <a:srgbClr val="366092"/>
                </a:solidFill>
                <a:latin typeface="Nunito Light"/>
                <a:ea typeface="Nunito Light"/>
                <a:cs typeface="Nunito Light"/>
                <a:sym typeface="Nunito Light"/>
              </a:rPr>
              <a:t>Göttingen</a:t>
            </a:r>
            <a:r>
              <a:rPr lang="en-GB" sz="1200" b="0" i="0" u="none" strike="noStrike" cap="none" dirty="0">
                <a:solidFill>
                  <a:srgbClr val="366092"/>
                </a:solidFill>
                <a:latin typeface="Nunito Light"/>
                <a:ea typeface="Nunito Light"/>
                <a:cs typeface="Nunito Light"/>
                <a:sym typeface="Nunito Light"/>
              </a:rPr>
              <a:t>: </a:t>
            </a:r>
            <a:r>
              <a:rPr lang="en-GB" sz="1200" b="0" i="0" u="none" strike="noStrike" cap="none" dirty="0" err="1">
                <a:solidFill>
                  <a:srgbClr val="366092"/>
                </a:solidFill>
                <a:latin typeface="Nunito Light"/>
                <a:ea typeface="Nunito Light"/>
                <a:cs typeface="Nunito Light"/>
                <a:sym typeface="Nunito Light"/>
              </a:rPr>
              <a:t>Vandenhoeck&amp;Ruprecht</a:t>
            </a:r>
            <a:r>
              <a:rPr lang="en-GB" sz="1200" b="0" i="0" u="none" strike="noStrike" cap="none" dirty="0">
                <a:solidFill>
                  <a:srgbClr val="366092"/>
                </a:solidFill>
                <a:latin typeface="Nunito Light"/>
                <a:ea typeface="Nunito Light"/>
                <a:cs typeface="Nunito Light"/>
                <a:sym typeface="Nunito Light"/>
              </a:rPr>
              <a:t> (2</a:t>
            </a:r>
            <a:r>
              <a:rPr lang="en-GB" sz="1200" b="0" i="0" u="none" strike="noStrike" cap="none" baseline="30000" dirty="0">
                <a:solidFill>
                  <a:srgbClr val="366092"/>
                </a:solidFill>
                <a:latin typeface="Nunito Light"/>
                <a:ea typeface="Nunito Light"/>
                <a:cs typeface="Nunito Light"/>
                <a:sym typeface="Nunito Light"/>
              </a:rPr>
              <a:t>nd</a:t>
            </a:r>
            <a:r>
              <a:rPr lang="en-GB" sz="1200" b="0" i="0" u="none" strike="noStrike" cap="none" dirty="0">
                <a:solidFill>
                  <a:srgbClr val="366092"/>
                </a:solidFill>
                <a:latin typeface="Nunito Light"/>
                <a:ea typeface="Nunito Light"/>
                <a:cs typeface="Nunito Light"/>
                <a:sym typeface="Nunito Light"/>
              </a:rPr>
              <a:t> ed.)</a:t>
            </a:r>
          </a:p>
          <a:p>
            <a:pPr marL="342900" marR="0" lvl="0" indent="-342900" algn="l" rtl="0">
              <a:spcBef>
                <a:spcPts val="240"/>
              </a:spcBef>
              <a:spcAft>
                <a:spcPts val="0"/>
              </a:spcAft>
              <a:buClr>
                <a:srgbClr val="366092"/>
              </a:buClr>
              <a:buSzPct val="100000"/>
              <a:buFont typeface="Noto Sans Symbols"/>
              <a:buChar char="▪"/>
            </a:pPr>
            <a:r>
              <a:rPr lang="en-GB" sz="1200" b="0" i="0" u="none" strike="noStrike" cap="none" dirty="0" err="1">
                <a:solidFill>
                  <a:srgbClr val="366092"/>
                </a:solidFill>
                <a:latin typeface="Nunito Light"/>
                <a:ea typeface="Nunito Light"/>
                <a:cs typeface="Nunito Light"/>
                <a:sym typeface="Nunito Light"/>
              </a:rPr>
              <a:t>Calmbach</a:t>
            </a:r>
            <a:r>
              <a:rPr lang="en-GB" sz="1200" b="0" i="0" u="none" strike="noStrike" cap="none" dirty="0">
                <a:solidFill>
                  <a:srgbClr val="366092"/>
                </a:solidFill>
                <a:latin typeface="Nunito Light"/>
                <a:ea typeface="Nunito Light"/>
                <a:cs typeface="Nunito Light"/>
                <a:sym typeface="Nunito Light"/>
              </a:rPr>
              <a:t>, Marc et al. 2016. </a:t>
            </a:r>
            <a:r>
              <a:rPr lang="en-GB" sz="1200" b="0" i="0" u="none" strike="noStrike" cap="none" dirty="0" err="1">
                <a:solidFill>
                  <a:srgbClr val="366092"/>
                </a:solidFill>
                <a:latin typeface="Nunito Light"/>
                <a:ea typeface="Nunito Light"/>
                <a:cs typeface="Nunito Light"/>
                <a:sym typeface="Nunito Light"/>
              </a:rPr>
              <a:t>Wie</a:t>
            </a:r>
            <a:r>
              <a:rPr lang="en-GB" sz="1200" b="0" i="0" u="none" strike="noStrike" cap="none" dirty="0">
                <a:solidFill>
                  <a:srgbClr val="366092"/>
                </a:solidFill>
                <a:latin typeface="Nunito Light"/>
                <a:ea typeface="Nunito Light"/>
                <a:cs typeface="Nunito Light"/>
                <a:sym typeface="Nunito Light"/>
              </a:rPr>
              <a:t> </a:t>
            </a:r>
            <a:r>
              <a:rPr lang="en-GB" sz="1200" b="0" i="0" u="none" strike="noStrike" cap="none" dirty="0" err="1">
                <a:solidFill>
                  <a:srgbClr val="366092"/>
                </a:solidFill>
                <a:latin typeface="Nunito Light"/>
                <a:ea typeface="Nunito Light"/>
                <a:cs typeface="Nunito Light"/>
                <a:sym typeface="Nunito Light"/>
              </a:rPr>
              <a:t>ticken</a:t>
            </a:r>
            <a:r>
              <a:rPr lang="en-GB" sz="1200" b="0" i="0" u="none" strike="noStrike" cap="none" dirty="0">
                <a:solidFill>
                  <a:srgbClr val="366092"/>
                </a:solidFill>
                <a:latin typeface="Nunito Light"/>
                <a:ea typeface="Nunito Light"/>
                <a:cs typeface="Nunito Light"/>
                <a:sym typeface="Nunito Light"/>
              </a:rPr>
              <a:t> </a:t>
            </a:r>
            <a:r>
              <a:rPr lang="en-GB" sz="1200" b="0" i="0" u="none" strike="noStrike" cap="none" dirty="0" err="1">
                <a:solidFill>
                  <a:srgbClr val="366092"/>
                </a:solidFill>
                <a:latin typeface="Nunito Light"/>
                <a:ea typeface="Nunito Light"/>
                <a:cs typeface="Nunito Light"/>
                <a:sym typeface="Nunito Light"/>
              </a:rPr>
              <a:t>Jugendliche</a:t>
            </a:r>
            <a:r>
              <a:rPr lang="en-GB" sz="1200" b="0" i="0" u="none" strike="noStrike" cap="none" dirty="0">
                <a:solidFill>
                  <a:srgbClr val="366092"/>
                </a:solidFill>
                <a:latin typeface="Nunito Light"/>
                <a:ea typeface="Nunito Light"/>
                <a:cs typeface="Nunito Light"/>
                <a:sym typeface="Nunito Light"/>
              </a:rPr>
              <a:t> 2016? Wiesbaden: Springer </a:t>
            </a:r>
            <a:r>
              <a:rPr lang="en-GB" sz="1200" b="0" i="0" u="sng" strike="noStrike" cap="none" dirty="0">
                <a:solidFill>
                  <a:schemeClr val="hlink"/>
                </a:solidFill>
                <a:latin typeface="Nunito Light"/>
                <a:ea typeface="Nunito Light"/>
                <a:cs typeface="Nunito Light"/>
                <a:sym typeface="Nunito Light"/>
                <a:hlinkClick r:id="rId4"/>
              </a:rPr>
              <a:t>http://www.sinus-institut.de/veroeffentlichungen/buecher-und-artikel/</a:t>
            </a:r>
            <a:r>
              <a:rPr lang="en-GB" sz="1200" b="0" i="0" u="none" strike="noStrike" cap="none" dirty="0">
                <a:solidFill>
                  <a:srgbClr val="366092"/>
                </a:solidFill>
                <a:latin typeface="Nunito Light"/>
                <a:ea typeface="Nunito Light"/>
                <a:cs typeface="Nunito Light"/>
                <a:sym typeface="Nunito Light"/>
              </a:rPr>
              <a:t> (14.3.2017)</a:t>
            </a:r>
          </a:p>
          <a:p>
            <a:pPr lvl="0" indent="-342900">
              <a:spcBef>
                <a:spcPts val="240"/>
              </a:spcBef>
              <a:buClr>
                <a:srgbClr val="366092"/>
              </a:buClr>
            </a:pPr>
            <a:r>
              <a:rPr lang="en-GB" sz="1200" b="0" i="0" u="none" strike="noStrike" cap="none" dirty="0" err="1">
                <a:solidFill>
                  <a:srgbClr val="366092"/>
                </a:solidFill>
                <a:latin typeface="Nunito Light"/>
                <a:ea typeface="Nunito Light"/>
                <a:cs typeface="Nunito Light"/>
                <a:sym typeface="Nunito Light"/>
              </a:rPr>
              <a:t>Crul</a:t>
            </a:r>
            <a:r>
              <a:rPr lang="en-GB" sz="1200" b="0" i="0" u="none" strike="noStrike" cap="none" dirty="0">
                <a:solidFill>
                  <a:srgbClr val="366092"/>
                </a:solidFill>
                <a:latin typeface="Nunito Light"/>
                <a:ea typeface="Nunito Light"/>
                <a:cs typeface="Nunito Light"/>
                <a:sym typeface="Nunito Light"/>
              </a:rPr>
              <a:t>, Maurice et al. 2013. Super-diversity: A new perspective on integration. </a:t>
            </a:r>
            <a:r>
              <a:rPr lang="en-GB" sz="1200" b="0" i="0" u="none" strike="noStrike" cap="none" dirty="0" err="1">
                <a:solidFill>
                  <a:srgbClr val="366092"/>
                </a:solidFill>
                <a:latin typeface="Nunito Light"/>
                <a:ea typeface="Nunito Light"/>
                <a:cs typeface="Nunito Light"/>
                <a:sym typeface="Nunito Light"/>
              </a:rPr>
              <a:t>Amsterdam:VU</a:t>
            </a:r>
            <a:r>
              <a:rPr lang="en-GB" sz="1200" b="0" i="0" u="none" strike="noStrike" cap="none" dirty="0">
                <a:solidFill>
                  <a:srgbClr val="366092"/>
                </a:solidFill>
                <a:latin typeface="Nunito Light"/>
                <a:ea typeface="Nunito Light"/>
                <a:cs typeface="Nunito Light"/>
                <a:sym typeface="Nunito Light"/>
              </a:rPr>
              <a:t> University Press </a:t>
            </a:r>
            <a:r>
              <a:rPr lang="en-GB" sz="1200" dirty="0">
                <a:solidFill>
                  <a:srgbClr val="366092"/>
                </a:solidFill>
                <a:latin typeface="Nunito Light"/>
                <a:ea typeface="Nunito Light"/>
                <a:cs typeface="Nunito Light"/>
                <a:sym typeface="Nunito Light"/>
              </a:rPr>
              <a:t> </a:t>
            </a:r>
            <a:r>
              <a:rPr lang="en-GB" sz="1200" dirty="0">
                <a:solidFill>
                  <a:srgbClr val="366092"/>
                </a:solidFill>
                <a:latin typeface="Nunito Light"/>
                <a:ea typeface="Nunito Light"/>
                <a:cs typeface="Nunito Light"/>
                <a:sym typeface="Nunito Light"/>
                <a:hlinkClick r:id="rId5"/>
              </a:rPr>
              <a:t>https://research.vu.nl/ws/portalfiles/portal/898459/Super-diversity+Crul+et+al+2013.pdf</a:t>
            </a:r>
            <a:r>
              <a:rPr lang="en-GB" sz="1200" dirty="0">
                <a:solidFill>
                  <a:srgbClr val="366092"/>
                </a:solidFill>
                <a:latin typeface="Nunito Light"/>
                <a:ea typeface="Nunito Light"/>
                <a:cs typeface="Nunito Light"/>
                <a:sym typeface="Nunito Light"/>
              </a:rPr>
              <a:t> (12.11.2018)</a:t>
            </a:r>
            <a:endParaRPr lang="en-GB" sz="1200" b="0" i="0" u="none" strike="noStrike" cap="none" dirty="0">
              <a:solidFill>
                <a:srgbClr val="366092"/>
              </a:solidFill>
              <a:latin typeface="Nunito Light"/>
              <a:ea typeface="Nunito Light"/>
              <a:cs typeface="Nunito Light"/>
              <a:sym typeface="Nunito Light"/>
            </a:endParaRPr>
          </a:p>
          <a:p>
            <a:pPr lvl="0" indent="-342900">
              <a:spcBef>
                <a:spcPts val="240"/>
              </a:spcBef>
              <a:buClr>
                <a:srgbClr val="366092"/>
              </a:buClr>
            </a:pPr>
            <a:r>
              <a:rPr lang="en-GB" sz="1200" dirty="0" err="1">
                <a:solidFill>
                  <a:srgbClr val="366092"/>
                </a:solidFill>
                <a:latin typeface="Nunito Light"/>
                <a:ea typeface="Nunito Light"/>
                <a:cs typeface="Nunito Light"/>
                <a:sym typeface="Nunito Light"/>
              </a:rPr>
              <a:t>Deutscher</a:t>
            </a:r>
            <a:r>
              <a:rPr lang="en-GB" sz="1200" dirty="0">
                <a:solidFill>
                  <a:srgbClr val="366092"/>
                </a:solidFill>
                <a:latin typeface="Nunito Light"/>
                <a:ea typeface="Nunito Light"/>
                <a:cs typeface="Nunito Light"/>
                <a:sym typeface="Nunito Light"/>
              </a:rPr>
              <a:t> </a:t>
            </a:r>
            <a:r>
              <a:rPr lang="en-GB" sz="1200" dirty="0" err="1">
                <a:solidFill>
                  <a:srgbClr val="366092"/>
                </a:solidFill>
                <a:latin typeface="Nunito Light"/>
                <a:ea typeface="Nunito Light"/>
                <a:cs typeface="Nunito Light"/>
                <a:sym typeface="Nunito Light"/>
              </a:rPr>
              <a:t>Akademischer</a:t>
            </a:r>
            <a:r>
              <a:rPr lang="en-GB" sz="1200" dirty="0">
                <a:solidFill>
                  <a:srgbClr val="366092"/>
                </a:solidFill>
                <a:latin typeface="Nunito Light"/>
                <a:ea typeface="Nunito Light"/>
                <a:cs typeface="Nunito Light"/>
                <a:sym typeface="Nunito Light"/>
              </a:rPr>
              <a:t> </a:t>
            </a:r>
            <a:r>
              <a:rPr lang="en-GB" sz="1200" dirty="0" err="1">
                <a:solidFill>
                  <a:srgbClr val="366092"/>
                </a:solidFill>
                <a:latin typeface="Nunito Light"/>
                <a:ea typeface="Nunito Light"/>
                <a:cs typeface="Nunito Light"/>
                <a:sym typeface="Nunito Light"/>
              </a:rPr>
              <a:t>Austauschdiesnt</a:t>
            </a:r>
            <a:r>
              <a:rPr lang="en-GB" sz="1200" dirty="0">
                <a:solidFill>
                  <a:srgbClr val="366092"/>
                </a:solidFill>
                <a:latin typeface="Nunito Light"/>
                <a:ea typeface="Nunito Light"/>
                <a:cs typeface="Nunito Light"/>
                <a:sym typeface="Nunito Light"/>
              </a:rPr>
              <a:t> (DAAD). 2016. </a:t>
            </a:r>
            <a:r>
              <a:rPr lang="en-GB" sz="1200" dirty="0" err="1">
                <a:solidFill>
                  <a:srgbClr val="366092"/>
                </a:solidFill>
                <a:latin typeface="Nunito Light"/>
                <a:ea typeface="Nunito Light"/>
                <a:cs typeface="Nunito Light"/>
                <a:sym typeface="Nunito Light"/>
              </a:rPr>
              <a:t>Wissenschaft</a:t>
            </a:r>
            <a:r>
              <a:rPr lang="en-GB" sz="1200" dirty="0">
                <a:solidFill>
                  <a:srgbClr val="366092"/>
                </a:solidFill>
                <a:latin typeface="Nunito Light"/>
                <a:ea typeface="Nunito Light"/>
                <a:cs typeface="Nunito Light"/>
                <a:sym typeface="Nunito Light"/>
              </a:rPr>
              <a:t> </a:t>
            </a:r>
            <a:r>
              <a:rPr lang="en-GB" sz="1200" dirty="0" err="1">
                <a:solidFill>
                  <a:srgbClr val="366092"/>
                </a:solidFill>
                <a:latin typeface="Nunito Light"/>
                <a:ea typeface="Nunito Light"/>
                <a:cs typeface="Nunito Light"/>
                <a:sym typeface="Nunito Light"/>
              </a:rPr>
              <a:t>weltoffen</a:t>
            </a:r>
            <a:r>
              <a:rPr lang="en-GB" sz="1200" dirty="0">
                <a:solidFill>
                  <a:srgbClr val="366092"/>
                </a:solidFill>
                <a:latin typeface="Nunito Light"/>
                <a:ea typeface="Nunito Light"/>
                <a:cs typeface="Nunito Light"/>
                <a:sym typeface="Nunito Light"/>
              </a:rPr>
              <a:t> </a:t>
            </a:r>
            <a:r>
              <a:rPr lang="en-GB" sz="1200" dirty="0" err="1">
                <a:solidFill>
                  <a:srgbClr val="366092"/>
                </a:solidFill>
                <a:latin typeface="Nunito Light"/>
                <a:ea typeface="Nunito Light"/>
                <a:cs typeface="Nunito Light"/>
                <a:sym typeface="Nunito Light"/>
              </a:rPr>
              <a:t>kompakt</a:t>
            </a:r>
            <a:r>
              <a:rPr lang="en-GB" sz="1200" dirty="0">
                <a:solidFill>
                  <a:srgbClr val="366092"/>
                </a:solidFill>
                <a:latin typeface="Nunito Light"/>
                <a:ea typeface="Nunito Light"/>
                <a:cs typeface="Nunito Light"/>
                <a:sym typeface="Nunito Light"/>
              </a:rPr>
              <a:t>: </a:t>
            </a:r>
            <a:r>
              <a:rPr lang="en-GB" sz="1200" dirty="0" err="1">
                <a:solidFill>
                  <a:srgbClr val="366092"/>
                </a:solidFill>
                <a:latin typeface="Nunito Light"/>
                <a:ea typeface="Nunito Light"/>
                <a:cs typeface="Nunito Light"/>
                <a:sym typeface="Nunito Light"/>
              </a:rPr>
              <a:t>Daten</a:t>
            </a:r>
            <a:r>
              <a:rPr lang="en-GB" sz="1200" dirty="0">
                <a:solidFill>
                  <a:srgbClr val="366092"/>
                </a:solidFill>
                <a:latin typeface="Nunito Light"/>
                <a:ea typeface="Nunito Light"/>
                <a:cs typeface="Nunito Light"/>
                <a:sym typeface="Nunito Light"/>
              </a:rPr>
              <a:t> und </a:t>
            </a:r>
            <a:r>
              <a:rPr lang="en-GB" sz="1200" dirty="0" err="1">
                <a:solidFill>
                  <a:srgbClr val="366092"/>
                </a:solidFill>
                <a:latin typeface="Nunito Light"/>
                <a:ea typeface="Nunito Light"/>
                <a:cs typeface="Nunito Light"/>
                <a:sym typeface="Nunito Light"/>
              </a:rPr>
              <a:t>Fakten</a:t>
            </a:r>
            <a:r>
              <a:rPr lang="en-GB" sz="1200" dirty="0">
                <a:solidFill>
                  <a:srgbClr val="366092"/>
                </a:solidFill>
                <a:latin typeface="Nunito Light"/>
                <a:ea typeface="Nunito Light"/>
                <a:cs typeface="Nunito Light"/>
                <a:sym typeface="Nunito Light"/>
              </a:rPr>
              <a:t> </a:t>
            </a:r>
            <a:r>
              <a:rPr lang="en-GB" sz="1200" dirty="0" err="1">
                <a:solidFill>
                  <a:srgbClr val="366092"/>
                </a:solidFill>
                <a:latin typeface="Nunito Light"/>
                <a:ea typeface="Nunito Light"/>
                <a:cs typeface="Nunito Light"/>
                <a:sym typeface="Nunito Light"/>
              </a:rPr>
              <a:t>zur</a:t>
            </a:r>
            <a:r>
              <a:rPr lang="en-GB" sz="1200" dirty="0">
                <a:solidFill>
                  <a:srgbClr val="366092"/>
                </a:solidFill>
                <a:latin typeface="Nunito Light"/>
                <a:ea typeface="Nunito Light"/>
                <a:cs typeface="Nunito Light"/>
                <a:sym typeface="Nunito Light"/>
              </a:rPr>
              <a:t> </a:t>
            </a:r>
            <a:r>
              <a:rPr lang="en-GB" sz="1200" dirty="0" err="1">
                <a:solidFill>
                  <a:srgbClr val="366092"/>
                </a:solidFill>
                <a:latin typeface="Nunito Light"/>
                <a:ea typeface="Nunito Light"/>
                <a:cs typeface="Nunito Light"/>
                <a:sym typeface="Nunito Light"/>
              </a:rPr>
              <a:t>Internationalität</a:t>
            </a:r>
            <a:r>
              <a:rPr lang="en-GB" sz="1200" dirty="0">
                <a:solidFill>
                  <a:srgbClr val="366092"/>
                </a:solidFill>
                <a:latin typeface="Nunito Light"/>
                <a:ea typeface="Nunito Light"/>
                <a:cs typeface="Nunito Light"/>
                <a:sym typeface="Nunito Light"/>
              </a:rPr>
              <a:t> von </a:t>
            </a:r>
            <a:r>
              <a:rPr lang="en-GB" sz="1200" dirty="0" err="1">
                <a:solidFill>
                  <a:srgbClr val="366092"/>
                </a:solidFill>
                <a:latin typeface="Nunito Light"/>
                <a:ea typeface="Nunito Light"/>
                <a:cs typeface="Nunito Light"/>
                <a:sym typeface="Nunito Light"/>
              </a:rPr>
              <a:t>Studium</a:t>
            </a:r>
            <a:r>
              <a:rPr lang="en-GB" sz="1200" dirty="0">
                <a:solidFill>
                  <a:srgbClr val="366092"/>
                </a:solidFill>
                <a:latin typeface="Nunito Light"/>
                <a:ea typeface="Nunito Light"/>
                <a:cs typeface="Nunito Light"/>
                <a:sym typeface="Nunito Light"/>
              </a:rPr>
              <a:t> und </a:t>
            </a:r>
            <a:r>
              <a:rPr lang="en-GB" sz="1200" dirty="0" err="1">
                <a:solidFill>
                  <a:srgbClr val="366092"/>
                </a:solidFill>
                <a:latin typeface="Nunito Light"/>
                <a:ea typeface="Nunito Light"/>
                <a:cs typeface="Nunito Light"/>
                <a:sym typeface="Nunito Light"/>
              </a:rPr>
              <a:t>Forschung</a:t>
            </a:r>
            <a:r>
              <a:rPr lang="en-GB" sz="1200" dirty="0">
                <a:solidFill>
                  <a:srgbClr val="366092"/>
                </a:solidFill>
                <a:latin typeface="Nunito Light"/>
                <a:ea typeface="Nunito Light"/>
                <a:cs typeface="Nunito Light"/>
                <a:sym typeface="Nunito Light"/>
              </a:rPr>
              <a:t> in Deutschland. </a:t>
            </a:r>
            <a:r>
              <a:rPr lang="en-GB" sz="1200" dirty="0">
                <a:solidFill>
                  <a:srgbClr val="366092"/>
                </a:solidFill>
                <a:latin typeface="Nunito Light"/>
                <a:ea typeface="Nunito Light"/>
                <a:cs typeface="Nunito Light"/>
                <a:sym typeface="Nunito Light"/>
                <a:hlinkClick r:id="rId6"/>
              </a:rPr>
              <a:t>http://www.wissenschaftweltoffen.de/publikation/wiwe_2016_verlinkt.pdf</a:t>
            </a:r>
            <a:r>
              <a:rPr lang="en-GB" sz="1200" dirty="0">
                <a:solidFill>
                  <a:srgbClr val="366092"/>
                </a:solidFill>
                <a:latin typeface="Nunito Light"/>
                <a:ea typeface="Nunito Light"/>
                <a:cs typeface="Nunito Light"/>
                <a:sym typeface="Nunito Light"/>
              </a:rPr>
              <a:t> (13.8.2018)</a:t>
            </a:r>
          </a:p>
          <a:p>
            <a:pPr lvl="0" indent="-342900">
              <a:spcBef>
                <a:spcPts val="240"/>
              </a:spcBef>
              <a:buClr>
                <a:srgbClr val="366092"/>
              </a:buClr>
            </a:pPr>
            <a:r>
              <a:rPr lang="en-GB" sz="1200" b="0" i="0" u="none" strike="noStrike" cap="none" dirty="0" err="1">
                <a:solidFill>
                  <a:srgbClr val="366092"/>
                </a:solidFill>
                <a:latin typeface="Nunito Light"/>
                <a:ea typeface="Nunito Light"/>
                <a:cs typeface="Nunito Light"/>
                <a:sym typeface="Nunito Light"/>
              </a:rPr>
              <a:t>Deutscher</a:t>
            </a:r>
            <a:r>
              <a:rPr lang="en-GB" sz="1200" b="0" i="0" u="none" strike="noStrike" cap="none" dirty="0">
                <a:solidFill>
                  <a:srgbClr val="366092"/>
                </a:solidFill>
                <a:latin typeface="Nunito Light"/>
                <a:ea typeface="Nunito Light"/>
                <a:cs typeface="Nunito Light"/>
                <a:sym typeface="Nunito Light"/>
              </a:rPr>
              <a:t> </a:t>
            </a:r>
            <a:r>
              <a:rPr lang="en-GB" sz="1200" b="0" i="0" u="none" strike="noStrike" cap="none" dirty="0" err="1">
                <a:solidFill>
                  <a:srgbClr val="366092"/>
                </a:solidFill>
                <a:latin typeface="Nunito Light"/>
                <a:ea typeface="Nunito Light"/>
                <a:cs typeface="Nunito Light"/>
                <a:sym typeface="Nunito Light"/>
              </a:rPr>
              <a:t>Akademischer</a:t>
            </a:r>
            <a:r>
              <a:rPr lang="en-GB" sz="1200" b="0" i="0" u="none" strike="noStrike" cap="none" dirty="0">
                <a:solidFill>
                  <a:srgbClr val="366092"/>
                </a:solidFill>
                <a:latin typeface="Nunito Light"/>
                <a:ea typeface="Nunito Light"/>
                <a:cs typeface="Nunito Light"/>
                <a:sym typeface="Nunito Light"/>
              </a:rPr>
              <a:t> </a:t>
            </a:r>
            <a:r>
              <a:rPr lang="en-GB" sz="1200" b="0" i="0" u="none" strike="noStrike" cap="none" dirty="0" err="1">
                <a:solidFill>
                  <a:srgbClr val="366092"/>
                </a:solidFill>
                <a:latin typeface="Nunito Light"/>
                <a:ea typeface="Nunito Light"/>
                <a:cs typeface="Nunito Light"/>
                <a:sym typeface="Nunito Light"/>
              </a:rPr>
              <a:t>Austauschdienst</a:t>
            </a:r>
            <a:r>
              <a:rPr lang="en-GB" sz="1200" b="0" i="0" u="none" strike="noStrike" cap="none" dirty="0">
                <a:solidFill>
                  <a:srgbClr val="366092"/>
                </a:solidFill>
                <a:latin typeface="Nunito Light"/>
                <a:ea typeface="Nunito Light"/>
                <a:cs typeface="Nunito Light"/>
                <a:sym typeface="Nunito Light"/>
              </a:rPr>
              <a:t> (DAAD) 2016. </a:t>
            </a:r>
            <a:r>
              <a:rPr lang="en-GB" sz="1200" b="0" i="0" u="none" strike="noStrike" cap="none" dirty="0" err="1">
                <a:solidFill>
                  <a:srgbClr val="366092"/>
                </a:solidFill>
                <a:latin typeface="Nunito Light"/>
                <a:ea typeface="Nunito Light"/>
                <a:cs typeface="Nunito Light"/>
                <a:sym typeface="Nunito Light"/>
              </a:rPr>
              <a:t>Wissenschaft</a:t>
            </a:r>
            <a:r>
              <a:rPr lang="en-GB" sz="1200" b="0" i="0" u="none" strike="noStrike" cap="none" dirty="0">
                <a:solidFill>
                  <a:srgbClr val="366092"/>
                </a:solidFill>
                <a:latin typeface="Nunito Light"/>
                <a:ea typeface="Nunito Light"/>
                <a:cs typeface="Nunito Light"/>
                <a:sym typeface="Nunito Light"/>
              </a:rPr>
              <a:t> </a:t>
            </a:r>
            <a:r>
              <a:rPr lang="en-GB" sz="1200" b="0" i="0" u="none" strike="noStrike" cap="none" dirty="0" err="1">
                <a:solidFill>
                  <a:srgbClr val="366092"/>
                </a:solidFill>
                <a:latin typeface="Nunito Light"/>
                <a:ea typeface="Nunito Light"/>
                <a:cs typeface="Nunito Light"/>
                <a:sym typeface="Nunito Light"/>
              </a:rPr>
              <a:t>weltoffen</a:t>
            </a:r>
            <a:r>
              <a:rPr lang="en-GB" sz="1200" b="0" i="0" u="none" strike="noStrike" cap="none" dirty="0">
                <a:solidFill>
                  <a:srgbClr val="366092"/>
                </a:solidFill>
                <a:latin typeface="Nunito Light"/>
                <a:ea typeface="Nunito Light"/>
                <a:cs typeface="Nunito Light"/>
                <a:sym typeface="Nunito Light"/>
              </a:rPr>
              <a:t> </a:t>
            </a:r>
            <a:r>
              <a:rPr lang="en-GB" sz="1200" b="0" i="0" u="none" strike="noStrike" cap="none" dirty="0" err="1">
                <a:solidFill>
                  <a:srgbClr val="366092"/>
                </a:solidFill>
                <a:latin typeface="Nunito Light"/>
                <a:ea typeface="Nunito Light"/>
                <a:cs typeface="Nunito Light"/>
                <a:sym typeface="Nunito Light"/>
              </a:rPr>
              <a:t>kompakt</a:t>
            </a:r>
            <a:r>
              <a:rPr lang="en-GB" sz="1200" b="0" i="0" u="none" strike="noStrike" cap="none" dirty="0">
                <a:solidFill>
                  <a:srgbClr val="366092"/>
                </a:solidFill>
                <a:latin typeface="Nunito Light"/>
                <a:ea typeface="Nunito Light"/>
                <a:cs typeface="Nunito Light"/>
                <a:sym typeface="Nunito Light"/>
              </a:rPr>
              <a:t>: Facts and figures on the International Nature of Studies and Research in </a:t>
            </a:r>
            <a:r>
              <a:rPr lang="en-GB" sz="1200" b="0" i="0" u="none" strike="noStrike" cap="none" dirty="0" err="1">
                <a:solidFill>
                  <a:srgbClr val="366092"/>
                </a:solidFill>
                <a:latin typeface="Nunito Light"/>
                <a:ea typeface="Nunito Light"/>
                <a:cs typeface="Nunito Light"/>
                <a:sym typeface="Nunito Light"/>
              </a:rPr>
              <a:t>Gerrmany</a:t>
            </a:r>
            <a:r>
              <a:rPr lang="en-GB" sz="1200" dirty="0">
                <a:solidFill>
                  <a:srgbClr val="366092"/>
                </a:solidFill>
                <a:latin typeface="Nunito Light"/>
                <a:ea typeface="Nunito Light"/>
                <a:cs typeface="Nunito Light"/>
                <a:sym typeface="Nunito Light"/>
              </a:rPr>
              <a:t>. </a:t>
            </a:r>
            <a:r>
              <a:rPr lang="en-GB" sz="1200" dirty="0">
                <a:solidFill>
                  <a:srgbClr val="366092"/>
                </a:solidFill>
                <a:latin typeface="Nunito Light"/>
                <a:ea typeface="Nunito Light"/>
                <a:cs typeface="Nunito Light"/>
                <a:sym typeface="Nunito Light"/>
                <a:hlinkClick r:id="rId7"/>
              </a:rPr>
              <a:t>http://www.wissenschaftweltoffen.de/kompakt/wwo2016_kompakt_en.pdf</a:t>
            </a:r>
            <a:r>
              <a:rPr lang="en-GB" sz="1200" dirty="0">
                <a:solidFill>
                  <a:srgbClr val="366092"/>
                </a:solidFill>
                <a:latin typeface="Nunito Light"/>
                <a:ea typeface="Nunito Light"/>
                <a:cs typeface="Nunito Light"/>
                <a:sym typeface="Nunito Light"/>
              </a:rPr>
              <a:t> (13.8.2018)</a:t>
            </a:r>
            <a:endParaRPr lang="en-GB" sz="1200" b="0" i="0" u="none" strike="noStrike" cap="none" dirty="0">
              <a:solidFill>
                <a:srgbClr val="366092"/>
              </a:solidFill>
              <a:latin typeface="Nunito Light"/>
              <a:ea typeface="Nunito Light"/>
              <a:cs typeface="Nunito Light"/>
              <a:sym typeface="Nunito Light"/>
            </a:endParaRPr>
          </a:p>
          <a:p>
            <a:pPr indent="-342900">
              <a:spcBef>
                <a:spcPts val="240"/>
              </a:spcBef>
              <a:buClr>
                <a:srgbClr val="366092"/>
              </a:buClr>
            </a:pPr>
            <a:r>
              <a:rPr lang="en-GB" sz="1200" dirty="0">
                <a:solidFill>
                  <a:schemeClr val="accent1">
                    <a:lumMod val="75000"/>
                  </a:schemeClr>
                </a:solidFill>
                <a:latin typeface="Nunito Light" charset="0"/>
                <a:ea typeface="Nunito Light" charset="0"/>
                <a:cs typeface="Nunito Light" charset="0"/>
              </a:rPr>
              <a:t>Hansen, Klaus P. 2009. </a:t>
            </a:r>
            <a:r>
              <a:rPr lang="en-GB" sz="1200" dirty="0" err="1">
                <a:solidFill>
                  <a:schemeClr val="accent1">
                    <a:lumMod val="75000"/>
                  </a:schemeClr>
                </a:solidFill>
                <a:latin typeface="Nunito Light" charset="0"/>
                <a:ea typeface="Nunito Light" charset="0"/>
                <a:cs typeface="Nunito Light" charset="0"/>
              </a:rPr>
              <a:t>Kultur</a:t>
            </a:r>
            <a:r>
              <a:rPr lang="en-GB" sz="1200" dirty="0">
                <a:solidFill>
                  <a:schemeClr val="accent1">
                    <a:lumMod val="75000"/>
                  </a:schemeClr>
                </a:solidFill>
                <a:latin typeface="Nunito Light" charset="0"/>
                <a:ea typeface="Nunito Light" charset="0"/>
                <a:cs typeface="Nunito Light" charset="0"/>
              </a:rPr>
              <a:t>, </a:t>
            </a:r>
            <a:r>
              <a:rPr lang="en-GB" sz="1200" dirty="0" err="1">
                <a:solidFill>
                  <a:schemeClr val="accent1">
                    <a:lumMod val="75000"/>
                  </a:schemeClr>
                </a:solidFill>
                <a:latin typeface="Nunito Light" charset="0"/>
                <a:ea typeface="Nunito Light" charset="0"/>
                <a:cs typeface="Nunito Light" charset="0"/>
              </a:rPr>
              <a:t>Kollektiv</a:t>
            </a:r>
            <a:r>
              <a:rPr lang="en-GB" sz="1200" dirty="0">
                <a:solidFill>
                  <a:schemeClr val="accent1">
                    <a:lumMod val="75000"/>
                  </a:schemeClr>
                </a:solidFill>
                <a:latin typeface="Nunito Light" charset="0"/>
                <a:ea typeface="Nunito Light" charset="0"/>
                <a:cs typeface="Nunito Light" charset="0"/>
              </a:rPr>
              <a:t>, Nation. Passau: Stutz</a:t>
            </a:r>
            <a:endParaRPr lang="en-GB" sz="1200" b="0" i="0" u="none" strike="noStrike" cap="none" dirty="0">
              <a:solidFill>
                <a:srgbClr val="366092"/>
              </a:solidFill>
              <a:latin typeface="Nunito Light"/>
              <a:ea typeface="Nunito Light"/>
              <a:cs typeface="Nunito Light"/>
              <a:sym typeface="Nunito Light"/>
            </a:endParaRPr>
          </a:p>
          <a:p>
            <a:pPr marL="342900" marR="0" lvl="0" indent="-342900" algn="l" rtl="0">
              <a:spcBef>
                <a:spcPts val="240"/>
              </a:spcBef>
              <a:spcAft>
                <a:spcPts val="0"/>
              </a:spcAft>
              <a:buClr>
                <a:srgbClr val="366092"/>
              </a:buClr>
              <a:buSzPct val="100000"/>
              <a:buFont typeface="Noto Sans Symbols"/>
              <a:buChar char="▪"/>
            </a:pPr>
            <a:r>
              <a:rPr lang="en-GB" sz="1200" b="0" i="0" u="none" strike="noStrike" cap="none" dirty="0">
                <a:solidFill>
                  <a:srgbClr val="366092"/>
                </a:solidFill>
                <a:latin typeface="Nunito Light"/>
                <a:ea typeface="Nunito Light"/>
                <a:cs typeface="Nunito Light"/>
                <a:sym typeface="Nunito Light"/>
              </a:rPr>
              <a:t>Hansen, Klaus P. 2011. </a:t>
            </a:r>
            <a:r>
              <a:rPr lang="en-GB" sz="1200" b="0" i="0" u="none" strike="noStrike" cap="none" dirty="0" err="1">
                <a:solidFill>
                  <a:srgbClr val="366092"/>
                </a:solidFill>
                <a:latin typeface="Nunito Light"/>
                <a:ea typeface="Nunito Light"/>
                <a:cs typeface="Nunito Light"/>
                <a:sym typeface="Nunito Light"/>
              </a:rPr>
              <a:t>Kulturtheorie</a:t>
            </a:r>
            <a:r>
              <a:rPr lang="en-GB" sz="1200" b="0" i="0" u="none" strike="noStrike" cap="none" dirty="0">
                <a:solidFill>
                  <a:srgbClr val="366092"/>
                </a:solidFill>
                <a:latin typeface="Nunito Light"/>
                <a:ea typeface="Nunito Light"/>
                <a:cs typeface="Nunito Light"/>
                <a:sym typeface="Nunito Light"/>
              </a:rPr>
              <a:t> </a:t>
            </a:r>
            <a:r>
              <a:rPr lang="en-GB" sz="1200" b="0" i="0" u="none" strike="noStrike" cap="none" dirty="0" err="1">
                <a:solidFill>
                  <a:srgbClr val="366092"/>
                </a:solidFill>
                <a:latin typeface="Nunito Light"/>
                <a:ea typeface="Nunito Light"/>
                <a:cs typeface="Nunito Light"/>
                <a:sym typeface="Nunito Light"/>
              </a:rPr>
              <a:t>heute</a:t>
            </a:r>
            <a:r>
              <a:rPr lang="en-GB" sz="1200" b="0" i="0" u="none" strike="noStrike" cap="none" dirty="0">
                <a:solidFill>
                  <a:srgbClr val="366092"/>
                </a:solidFill>
                <a:latin typeface="Nunito Light"/>
                <a:ea typeface="Nunito Light"/>
                <a:cs typeface="Nunito Light"/>
                <a:sym typeface="Nunito Light"/>
              </a:rPr>
              <a:t>. University Poznan, </a:t>
            </a:r>
            <a:r>
              <a:rPr lang="en-GB" sz="1200" b="0" i="0" u="none" strike="noStrike" cap="none" dirty="0" err="1">
                <a:solidFill>
                  <a:srgbClr val="366092"/>
                </a:solidFill>
                <a:latin typeface="Nunito Light"/>
                <a:ea typeface="Nunito Light"/>
                <a:cs typeface="Nunito Light"/>
                <a:sym typeface="Nunito Light"/>
              </a:rPr>
              <a:t>Polen</a:t>
            </a:r>
            <a:r>
              <a:rPr lang="en-GB" sz="1200" b="0" i="0" u="none" strike="noStrike" cap="none" dirty="0">
                <a:solidFill>
                  <a:srgbClr val="366092"/>
                </a:solidFill>
                <a:latin typeface="Nunito Light"/>
                <a:ea typeface="Nunito Light"/>
                <a:cs typeface="Nunito Light"/>
                <a:sym typeface="Nunito Light"/>
              </a:rPr>
              <a:t> (23.11.2010). </a:t>
            </a:r>
            <a:r>
              <a:rPr lang="en-GB" sz="1200" b="0" i="0" u="sng" strike="noStrike" cap="none" dirty="0">
                <a:solidFill>
                  <a:schemeClr val="hlink"/>
                </a:solidFill>
                <a:latin typeface="Nunito Light"/>
                <a:ea typeface="Nunito Light"/>
                <a:cs typeface="Nunito Light"/>
                <a:sym typeface="Nunito Light"/>
                <a:hlinkClick r:id="rId8" invalidUrl="http://www.klaus-p-hansen.de/fileadmin/downloads/kulturtheorie heute.pdf"/>
              </a:rPr>
              <a:t>http://www.klaus-p-hansen.de/fileadmin/downloads/kulturtheorie%20heute.pdf</a:t>
            </a:r>
            <a:r>
              <a:rPr lang="en-GB" sz="1200" b="0" i="0" u="none" strike="noStrike" cap="none" dirty="0">
                <a:solidFill>
                  <a:srgbClr val="366092"/>
                </a:solidFill>
                <a:latin typeface="Nunito Light"/>
                <a:ea typeface="Nunito Light"/>
                <a:cs typeface="Nunito Light"/>
                <a:sym typeface="Nunito Light"/>
              </a:rPr>
              <a:t> (retrieved 2.2.2017).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Shape 777"/>
          <p:cNvSpPr txBox="1">
            <a:spLocks noGrp="1"/>
          </p:cNvSpPr>
          <p:nvPr>
            <p:ph type="title"/>
          </p:nvPr>
        </p:nvSpPr>
        <p:spPr>
          <a:xfrm>
            <a:off x="395535" y="259508"/>
            <a:ext cx="5940000"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SOURCES</a:t>
            </a:r>
          </a:p>
        </p:txBody>
      </p:sp>
      <p:sp>
        <p:nvSpPr>
          <p:cNvPr id="778" name="Shape 778"/>
          <p:cNvSpPr txBox="1">
            <a:spLocks noGrp="1"/>
          </p:cNvSpPr>
          <p:nvPr>
            <p:ph type="body" idx="1"/>
          </p:nvPr>
        </p:nvSpPr>
        <p:spPr>
          <a:xfrm>
            <a:off x="323528" y="1484784"/>
            <a:ext cx="8568952" cy="4968552"/>
          </a:xfrm>
          <a:prstGeom prst="rect">
            <a:avLst/>
          </a:prstGeom>
          <a:noFill/>
          <a:ln>
            <a:noFill/>
          </a:ln>
        </p:spPr>
        <p:txBody>
          <a:bodyPr wrap="square" lIns="91425" tIns="45700" rIns="91425" bIns="45700" anchor="t" anchorCtr="0">
            <a:noAutofit/>
          </a:bodyPr>
          <a:lstStyle/>
          <a:p>
            <a:pPr marL="342900" marR="0" lvl="0" indent="-342900" algn="l" rtl="0">
              <a:spcBef>
                <a:spcPts val="240"/>
              </a:spcBef>
              <a:spcAft>
                <a:spcPts val="0"/>
              </a:spcAft>
              <a:buClr>
                <a:srgbClr val="366092"/>
              </a:buClr>
              <a:buSzPct val="100000"/>
              <a:buFont typeface="Noto Sans Symbols"/>
              <a:buChar char="▪"/>
            </a:pPr>
            <a:r>
              <a:rPr lang="en-GB" sz="1200" b="0" i="0" u="none" strike="noStrike" cap="none" dirty="0">
                <a:solidFill>
                  <a:srgbClr val="366092"/>
                </a:solidFill>
                <a:latin typeface="Nunito Light"/>
                <a:ea typeface="Nunito Light"/>
                <a:cs typeface="Nunito Light"/>
                <a:sym typeface="Nunito Light"/>
              </a:rPr>
              <a:t>Köster, Kathrin 2010. International Project Management. London: Sage</a:t>
            </a:r>
          </a:p>
          <a:p>
            <a:pPr marL="342900" marR="0" lvl="0" indent="-342900" algn="l" rtl="0">
              <a:spcBef>
                <a:spcPts val="240"/>
              </a:spcBef>
              <a:spcAft>
                <a:spcPts val="0"/>
              </a:spcAft>
              <a:buClr>
                <a:srgbClr val="366092"/>
              </a:buClr>
              <a:buSzPct val="100000"/>
              <a:buFont typeface="Noto Sans Symbols"/>
              <a:buChar char="▪"/>
            </a:pPr>
            <a:r>
              <a:rPr lang="en-GB" sz="1200" b="0" i="0" u="none" strike="noStrike" cap="none" dirty="0" err="1">
                <a:solidFill>
                  <a:srgbClr val="366092"/>
                </a:solidFill>
                <a:latin typeface="Nunito Light"/>
                <a:ea typeface="Nunito Light"/>
                <a:cs typeface="Nunito Light"/>
                <a:sym typeface="Nunito Light"/>
              </a:rPr>
              <a:t>Nazarkiewicz</a:t>
            </a:r>
            <a:r>
              <a:rPr lang="en-GB" sz="1200" b="0" i="0" u="none" strike="noStrike" cap="none" dirty="0">
                <a:solidFill>
                  <a:srgbClr val="366092"/>
                </a:solidFill>
                <a:latin typeface="Nunito Light"/>
                <a:ea typeface="Nunito Light"/>
                <a:cs typeface="Nunito Light"/>
                <a:sym typeface="Nunito Light"/>
              </a:rPr>
              <a:t>, Kirsten 2016. </a:t>
            </a:r>
            <a:r>
              <a:rPr lang="en-GB" sz="1200" b="0" i="0" u="none" strike="noStrike" cap="none" dirty="0" err="1">
                <a:solidFill>
                  <a:srgbClr val="366092"/>
                </a:solidFill>
                <a:latin typeface="Nunito Light"/>
                <a:ea typeface="Nunito Light"/>
                <a:cs typeface="Nunito Light"/>
                <a:sym typeface="Nunito Light"/>
              </a:rPr>
              <a:t>Kulturreflexivität</a:t>
            </a:r>
            <a:r>
              <a:rPr lang="en-GB" sz="1200" b="0" i="0" u="none" strike="noStrike" cap="none" dirty="0">
                <a:solidFill>
                  <a:srgbClr val="366092"/>
                </a:solidFill>
                <a:latin typeface="Nunito Light"/>
                <a:ea typeface="Nunito Light"/>
                <a:cs typeface="Nunito Light"/>
                <a:sym typeface="Nunito Light"/>
              </a:rPr>
              <a:t> </a:t>
            </a:r>
            <a:r>
              <a:rPr lang="en-GB" sz="1200" b="0" i="0" u="none" strike="noStrike" cap="none" dirty="0" err="1">
                <a:solidFill>
                  <a:srgbClr val="366092"/>
                </a:solidFill>
                <a:latin typeface="Nunito Light"/>
                <a:ea typeface="Nunito Light"/>
                <a:cs typeface="Nunito Light"/>
                <a:sym typeface="Nunito Light"/>
              </a:rPr>
              <a:t>statt</a:t>
            </a:r>
            <a:r>
              <a:rPr lang="en-GB" sz="1200" b="0" i="0" u="none" strike="noStrike" cap="none" dirty="0">
                <a:solidFill>
                  <a:srgbClr val="366092"/>
                </a:solidFill>
                <a:latin typeface="Nunito Light"/>
                <a:ea typeface="Nunito Light"/>
                <a:cs typeface="Nunito Light"/>
                <a:sym typeface="Nunito Light"/>
              </a:rPr>
              <a:t> </a:t>
            </a:r>
            <a:r>
              <a:rPr lang="en-GB" sz="1200" b="0" i="0" u="none" strike="noStrike" cap="none" dirty="0" err="1">
                <a:solidFill>
                  <a:srgbClr val="366092"/>
                </a:solidFill>
                <a:latin typeface="Nunito Light"/>
                <a:ea typeface="Nunito Light"/>
                <a:cs typeface="Nunito Light"/>
                <a:sym typeface="Nunito Light"/>
              </a:rPr>
              <a:t>Interkulturalität</a:t>
            </a:r>
            <a:r>
              <a:rPr lang="en-GB" sz="1200" b="0" i="0" u="none" strike="noStrike" cap="none" dirty="0">
                <a:solidFill>
                  <a:srgbClr val="366092"/>
                </a:solidFill>
                <a:latin typeface="Nunito Light"/>
                <a:ea typeface="Nunito Light"/>
                <a:cs typeface="Nunito Light"/>
                <a:sym typeface="Nunito Light"/>
              </a:rPr>
              <a:t>? In </a:t>
            </a:r>
            <a:r>
              <a:rPr lang="en-GB" sz="1200" b="0" i="1" u="none" strike="noStrike" cap="none" dirty="0" err="1">
                <a:solidFill>
                  <a:srgbClr val="366092"/>
                </a:solidFill>
                <a:latin typeface="Nunito Light"/>
                <a:ea typeface="Nunito Light"/>
                <a:cs typeface="Nunito Light"/>
                <a:sym typeface="Nunito Light"/>
              </a:rPr>
              <a:t>Interculture</a:t>
            </a:r>
            <a:r>
              <a:rPr lang="en-GB" sz="1200" b="0" i="0" u="none" strike="noStrike" cap="none" dirty="0" err="1">
                <a:solidFill>
                  <a:srgbClr val="366092"/>
                </a:solidFill>
                <a:latin typeface="Nunito Light"/>
                <a:ea typeface="Nunito Light"/>
                <a:cs typeface="Nunito Light"/>
                <a:sym typeface="Nunito Light"/>
              </a:rPr>
              <a:t>Journal</a:t>
            </a:r>
            <a:r>
              <a:rPr lang="en-GB" sz="1200" b="0" i="0" u="none" strike="noStrike" cap="none" dirty="0">
                <a:solidFill>
                  <a:srgbClr val="366092"/>
                </a:solidFill>
                <a:latin typeface="Nunito Light"/>
                <a:ea typeface="Nunito Light"/>
                <a:cs typeface="Nunito Light"/>
                <a:sym typeface="Nunito Light"/>
              </a:rPr>
              <a:t> 15(26); pp.23-32 </a:t>
            </a:r>
            <a:r>
              <a:rPr lang="en-GB" sz="1200" b="0" i="0" u="sng" strike="noStrike" cap="none" dirty="0">
                <a:solidFill>
                  <a:schemeClr val="hlink"/>
                </a:solidFill>
                <a:latin typeface="Nunito Light"/>
                <a:ea typeface="Nunito Light"/>
                <a:cs typeface="Nunito Light"/>
                <a:sym typeface="Nunito Light"/>
                <a:hlinkClick r:id="rId3"/>
              </a:rPr>
              <a:t>http://www.interculture-journal.com/index.php/icj/article/view/278/362</a:t>
            </a:r>
            <a:r>
              <a:rPr lang="en-GB" sz="1200" b="0" i="0" u="none" strike="noStrike" cap="none" dirty="0">
                <a:solidFill>
                  <a:srgbClr val="366092"/>
                </a:solidFill>
                <a:latin typeface="Nunito Light"/>
                <a:ea typeface="Nunito Light"/>
                <a:cs typeface="Nunito Light"/>
                <a:sym typeface="Nunito Light"/>
              </a:rPr>
              <a:t> (retrieved 2.2.2017)</a:t>
            </a:r>
          </a:p>
          <a:p>
            <a:pPr marL="342900" marR="0" lvl="0" indent="-342900" algn="l" rtl="0">
              <a:spcBef>
                <a:spcPts val="240"/>
              </a:spcBef>
              <a:spcAft>
                <a:spcPts val="0"/>
              </a:spcAft>
              <a:buClr>
                <a:srgbClr val="366092"/>
              </a:buClr>
              <a:buSzPct val="100000"/>
              <a:buFont typeface="Noto Sans Symbols"/>
              <a:buChar char="▪"/>
            </a:pPr>
            <a:r>
              <a:rPr lang="en-GB" sz="1200" dirty="0">
                <a:solidFill>
                  <a:srgbClr val="366092"/>
                </a:solidFill>
                <a:latin typeface="Nunito Light"/>
                <a:ea typeface="Nunito Light"/>
                <a:cs typeface="Nunito Light"/>
                <a:sym typeface="Nunito Light"/>
              </a:rPr>
              <a:t>Schneider, Jens; </a:t>
            </a:r>
            <a:r>
              <a:rPr lang="en-GB" sz="1200" dirty="0" err="1">
                <a:solidFill>
                  <a:srgbClr val="366092"/>
                </a:solidFill>
                <a:latin typeface="Nunito Light"/>
                <a:ea typeface="Nunito Light"/>
                <a:cs typeface="Nunito Light"/>
                <a:sym typeface="Nunito Light"/>
              </a:rPr>
              <a:t>Crul</a:t>
            </a:r>
            <a:r>
              <a:rPr lang="en-GB" sz="1200" dirty="0">
                <a:solidFill>
                  <a:srgbClr val="366092"/>
                </a:solidFill>
                <a:latin typeface="Nunito Light"/>
                <a:ea typeface="Nunito Light"/>
                <a:cs typeface="Nunito Light"/>
                <a:sym typeface="Nunito Light"/>
              </a:rPr>
              <a:t>, Maurice &amp; </a:t>
            </a:r>
            <a:r>
              <a:rPr lang="en-GB" sz="1200" dirty="0" err="1">
                <a:solidFill>
                  <a:srgbClr val="366092"/>
                </a:solidFill>
                <a:latin typeface="Nunito Light"/>
                <a:ea typeface="Nunito Light"/>
                <a:cs typeface="Nunito Light"/>
                <a:sym typeface="Nunito Light"/>
              </a:rPr>
              <a:t>Frans</a:t>
            </a:r>
            <a:r>
              <a:rPr lang="en-GB" sz="1200" dirty="0">
                <a:solidFill>
                  <a:srgbClr val="366092"/>
                </a:solidFill>
                <a:latin typeface="Nunito Light"/>
                <a:ea typeface="Nunito Light"/>
                <a:cs typeface="Nunito Light"/>
                <a:sym typeface="Nunito Light"/>
              </a:rPr>
              <a:t> </a:t>
            </a:r>
            <a:r>
              <a:rPr lang="en-GB" sz="1200" dirty="0" err="1">
                <a:solidFill>
                  <a:srgbClr val="366092"/>
                </a:solidFill>
                <a:latin typeface="Nunito Light"/>
                <a:ea typeface="Nunito Light"/>
                <a:cs typeface="Nunito Light"/>
                <a:sym typeface="Nunito Light"/>
              </a:rPr>
              <a:t>Lelie</a:t>
            </a:r>
            <a:r>
              <a:rPr lang="en-GB" sz="1200" dirty="0">
                <a:solidFill>
                  <a:srgbClr val="366092"/>
                </a:solidFill>
                <a:latin typeface="Nunito Light"/>
                <a:ea typeface="Nunito Light"/>
                <a:cs typeface="Nunito Light"/>
                <a:sym typeface="Nunito Light"/>
              </a:rPr>
              <a:t>. 2015. Generation Mix. Die </a:t>
            </a:r>
            <a:r>
              <a:rPr lang="en-GB" sz="1200" dirty="0" err="1">
                <a:solidFill>
                  <a:srgbClr val="366092"/>
                </a:solidFill>
                <a:latin typeface="Nunito Light"/>
                <a:ea typeface="Nunito Light"/>
                <a:cs typeface="Nunito Light"/>
                <a:sym typeface="Nunito Light"/>
              </a:rPr>
              <a:t>superdiverse</a:t>
            </a:r>
            <a:r>
              <a:rPr lang="en-GB" sz="1200" dirty="0">
                <a:solidFill>
                  <a:srgbClr val="366092"/>
                </a:solidFill>
                <a:latin typeface="Nunito Light"/>
                <a:ea typeface="Nunito Light"/>
                <a:cs typeface="Nunito Light"/>
                <a:sym typeface="Nunito Light"/>
              </a:rPr>
              <a:t> </a:t>
            </a:r>
            <a:r>
              <a:rPr lang="en-GB" sz="1200" dirty="0" err="1">
                <a:solidFill>
                  <a:srgbClr val="366092"/>
                </a:solidFill>
                <a:latin typeface="Nunito Light"/>
                <a:ea typeface="Nunito Light"/>
                <a:cs typeface="Nunito Light"/>
                <a:sym typeface="Nunito Light"/>
              </a:rPr>
              <a:t>Zukunft</a:t>
            </a:r>
            <a:r>
              <a:rPr lang="en-GB" sz="1200" dirty="0">
                <a:solidFill>
                  <a:srgbClr val="366092"/>
                </a:solidFill>
                <a:latin typeface="Nunito Light"/>
                <a:ea typeface="Nunito Light"/>
                <a:cs typeface="Nunito Light"/>
                <a:sym typeface="Nunito Light"/>
              </a:rPr>
              <a:t> </a:t>
            </a:r>
            <a:r>
              <a:rPr lang="en-GB" sz="1200" dirty="0" err="1">
                <a:solidFill>
                  <a:srgbClr val="366092"/>
                </a:solidFill>
                <a:latin typeface="Nunito Light"/>
                <a:ea typeface="Nunito Light"/>
                <a:cs typeface="Nunito Light"/>
                <a:sym typeface="Nunito Light"/>
              </a:rPr>
              <a:t>unserer</a:t>
            </a:r>
            <a:r>
              <a:rPr lang="en-GB" sz="1200" dirty="0">
                <a:solidFill>
                  <a:srgbClr val="366092"/>
                </a:solidFill>
                <a:latin typeface="Nunito Light"/>
                <a:ea typeface="Nunito Light"/>
                <a:cs typeface="Nunito Light"/>
                <a:sym typeface="Nunito Light"/>
              </a:rPr>
              <a:t> </a:t>
            </a:r>
            <a:r>
              <a:rPr lang="en-GB" sz="1200" dirty="0" err="1">
                <a:solidFill>
                  <a:srgbClr val="366092"/>
                </a:solidFill>
                <a:latin typeface="Nunito Light"/>
                <a:ea typeface="Nunito Light"/>
                <a:cs typeface="Nunito Light"/>
                <a:sym typeface="Nunito Light"/>
              </a:rPr>
              <a:t>Städte</a:t>
            </a:r>
            <a:r>
              <a:rPr lang="en-GB" sz="1200" dirty="0">
                <a:solidFill>
                  <a:srgbClr val="366092"/>
                </a:solidFill>
                <a:latin typeface="Nunito Light"/>
                <a:ea typeface="Nunito Light"/>
                <a:cs typeface="Nunito Light"/>
                <a:sym typeface="Nunito Light"/>
              </a:rPr>
              <a:t> und was </a:t>
            </a:r>
            <a:r>
              <a:rPr lang="en-GB" sz="1200" dirty="0" err="1">
                <a:solidFill>
                  <a:srgbClr val="366092"/>
                </a:solidFill>
                <a:latin typeface="Nunito Light"/>
                <a:ea typeface="Nunito Light"/>
                <a:cs typeface="Nunito Light"/>
                <a:sym typeface="Nunito Light"/>
              </a:rPr>
              <a:t>wir</a:t>
            </a:r>
            <a:r>
              <a:rPr lang="en-GB" sz="1200" dirty="0">
                <a:solidFill>
                  <a:srgbClr val="366092"/>
                </a:solidFill>
                <a:latin typeface="Nunito Light"/>
                <a:ea typeface="Nunito Light"/>
                <a:cs typeface="Nunito Light"/>
                <a:sym typeface="Nunito Light"/>
              </a:rPr>
              <a:t> </a:t>
            </a:r>
            <a:r>
              <a:rPr lang="en-GB" sz="1200" dirty="0" err="1">
                <a:solidFill>
                  <a:srgbClr val="366092"/>
                </a:solidFill>
                <a:latin typeface="Nunito Light"/>
                <a:ea typeface="Nunito Light"/>
                <a:cs typeface="Nunito Light"/>
                <a:sym typeface="Nunito Light"/>
              </a:rPr>
              <a:t>daraus</a:t>
            </a:r>
            <a:r>
              <a:rPr lang="en-GB" sz="1200" dirty="0">
                <a:solidFill>
                  <a:srgbClr val="366092"/>
                </a:solidFill>
                <a:latin typeface="Nunito Light"/>
                <a:ea typeface="Nunito Light"/>
                <a:cs typeface="Nunito Light"/>
                <a:sym typeface="Nunito Light"/>
              </a:rPr>
              <a:t> </a:t>
            </a:r>
            <a:r>
              <a:rPr lang="en-GB" sz="1200" dirty="0" err="1">
                <a:solidFill>
                  <a:srgbClr val="366092"/>
                </a:solidFill>
                <a:latin typeface="Nunito Light"/>
                <a:ea typeface="Nunito Light"/>
                <a:cs typeface="Nunito Light"/>
                <a:sym typeface="Nunito Light"/>
              </a:rPr>
              <a:t>machen</a:t>
            </a:r>
            <a:r>
              <a:rPr lang="en-GB" sz="1200" dirty="0">
                <a:solidFill>
                  <a:srgbClr val="366092"/>
                </a:solidFill>
                <a:latin typeface="Nunito Light"/>
                <a:ea typeface="Nunito Light"/>
                <a:cs typeface="Nunito Light"/>
                <a:sym typeface="Nunito Light"/>
              </a:rPr>
              <a:t>. </a:t>
            </a:r>
            <a:r>
              <a:rPr lang="en-GB" sz="1200" dirty="0" err="1">
                <a:solidFill>
                  <a:srgbClr val="366092"/>
                </a:solidFill>
                <a:latin typeface="Nunito Light"/>
                <a:ea typeface="Nunito Light"/>
                <a:cs typeface="Nunito Light"/>
                <a:sym typeface="Nunito Light"/>
              </a:rPr>
              <a:t>Münster</a:t>
            </a:r>
            <a:r>
              <a:rPr lang="en-GB" sz="1200" dirty="0">
                <a:solidFill>
                  <a:srgbClr val="366092"/>
                </a:solidFill>
                <a:latin typeface="Nunito Light"/>
                <a:ea typeface="Nunito Light"/>
                <a:cs typeface="Nunito Light"/>
                <a:sym typeface="Nunito Light"/>
              </a:rPr>
              <a:t>: </a:t>
            </a:r>
            <a:r>
              <a:rPr lang="en-GB" sz="1200" dirty="0" err="1">
                <a:solidFill>
                  <a:srgbClr val="366092"/>
                </a:solidFill>
                <a:latin typeface="Nunito Light"/>
                <a:ea typeface="Nunito Light"/>
                <a:cs typeface="Nunito Light"/>
                <a:sym typeface="Nunito Light"/>
              </a:rPr>
              <a:t>Waxmann</a:t>
            </a:r>
            <a:endParaRPr lang="en-GB" sz="1200" b="0" i="0" u="none" strike="noStrike" cap="none" dirty="0">
              <a:solidFill>
                <a:srgbClr val="366092"/>
              </a:solidFill>
              <a:latin typeface="Nunito Light"/>
              <a:ea typeface="Nunito Light"/>
              <a:cs typeface="Nunito Light"/>
              <a:sym typeface="Nunito Light"/>
            </a:endParaRPr>
          </a:p>
          <a:p>
            <a:pPr marL="342900" marR="0" lvl="0" indent="-342900" algn="l" rtl="0">
              <a:spcBef>
                <a:spcPts val="240"/>
              </a:spcBef>
              <a:spcAft>
                <a:spcPts val="0"/>
              </a:spcAft>
              <a:buClr>
                <a:srgbClr val="366092"/>
              </a:buClr>
              <a:buSzPct val="100000"/>
              <a:buFont typeface="Noto Sans Symbols"/>
              <a:buChar char="▪"/>
            </a:pPr>
            <a:r>
              <a:rPr lang="en-GB" sz="1200" b="0" i="0" u="none" strike="noStrike" cap="none" dirty="0" err="1">
                <a:solidFill>
                  <a:srgbClr val="366092"/>
                </a:solidFill>
                <a:latin typeface="Nunito Light"/>
                <a:ea typeface="Nunito Light"/>
                <a:cs typeface="Nunito Light"/>
                <a:sym typeface="Nunito Light"/>
              </a:rPr>
              <a:t>Vertovec</a:t>
            </a:r>
            <a:r>
              <a:rPr lang="en-GB" sz="1200" b="0" i="0" u="none" strike="noStrike" cap="none" dirty="0">
                <a:solidFill>
                  <a:srgbClr val="366092"/>
                </a:solidFill>
                <a:latin typeface="Nunito Light"/>
                <a:ea typeface="Nunito Light"/>
                <a:cs typeface="Nunito Light"/>
                <a:sym typeface="Nunito Light"/>
              </a:rPr>
              <a:t>, Steven. 2007. Super-diversity and its implications. In: Ethnic and Racial Studies, 30:6, 1024-1054.</a:t>
            </a:r>
          </a:p>
          <a:p>
            <a:pPr marL="342900" marR="0" lvl="0" indent="-342900" algn="l" rtl="0">
              <a:spcBef>
                <a:spcPts val="240"/>
              </a:spcBef>
              <a:spcAft>
                <a:spcPts val="0"/>
              </a:spcAft>
              <a:buClr>
                <a:srgbClr val="366092"/>
              </a:buClr>
              <a:buSzPct val="100000"/>
              <a:buFont typeface="Noto Sans Symbols"/>
              <a:buChar char="▪"/>
            </a:pPr>
            <a:r>
              <a:rPr lang="en-GB" sz="1200" b="0" i="0" u="none" strike="noStrike" cap="none" dirty="0">
                <a:solidFill>
                  <a:srgbClr val="366092"/>
                </a:solidFill>
                <a:latin typeface="Nunito Light"/>
                <a:ea typeface="Nunito Light"/>
                <a:cs typeface="Nunito Light"/>
                <a:sym typeface="Nunito Light"/>
              </a:rPr>
              <a:t>Witchalls, Peter James. 2012 </a:t>
            </a:r>
            <a:r>
              <a:rPr lang="en-GB" sz="1200" b="0" i="1" u="none" strike="noStrike" cap="none" dirty="0">
                <a:solidFill>
                  <a:srgbClr val="366092"/>
                </a:solidFill>
                <a:latin typeface="Nunito Light"/>
                <a:ea typeface="Nunito Light"/>
                <a:cs typeface="Nunito Light"/>
                <a:sym typeface="Nunito Light"/>
              </a:rPr>
              <a:t>Is national culture still relevant? </a:t>
            </a:r>
            <a:r>
              <a:rPr lang="en-GB" sz="1200" b="0" i="0" u="none" strike="noStrike" cap="none" dirty="0">
                <a:solidFill>
                  <a:srgbClr val="366092"/>
                </a:solidFill>
                <a:latin typeface="Nunito Light"/>
                <a:ea typeface="Nunito Light"/>
                <a:cs typeface="Nunito Light"/>
                <a:sym typeface="Nunito Light"/>
              </a:rPr>
              <a:t>In: </a:t>
            </a:r>
            <a:r>
              <a:rPr lang="en-GB" sz="1200" b="0" i="1" u="none" strike="noStrike" cap="none" dirty="0" err="1">
                <a:solidFill>
                  <a:srgbClr val="366092"/>
                </a:solidFill>
                <a:latin typeface="Nunito Light"/>
                <a:ea typeface="Nunito Light"/>
                <a:cs typeface="Nunito Light"/>
                <a:sym typeface="Nunito Light"/>
              </a:rPr>
              <a:t>interculture</a:t>
            </a:r>
            <a:r>
              <a:rPr lang="en-GB" sz="1200" b="0" i="0" u="none" strike="noStrike" cap="none" dirty="0" err="1">
                <a:solidFill>
                  <a:srgbClr val="366092"/>
                </a:solidFill>
                <a:latin typeface="Nunito Light"/>
                <a:ea typeface="Nunito Light"/>
                <a:cs typeface="Nunito Light"/>
                <a:sym typeface="Nunito Light"/>
              </a:rPr>
              <a:t>journal</a:t>
            </a:r>
            <a:r>
              <a:rPr lang="en-GB" sz="1200" b="0" i="0" u="none" strike="noStrike" cap="none" dirty="0">
                <a:solidFill>
                  <a:srgbClr val="366092"/>
                </a:solidFill>
                <a:latin typeface="Nunito Light"/>
                <a:ea typeface="Nunito Light"/>
                <a:cs typeface="Nunito Light"/>
                <a:sym typeface="Nunito Light"/>
              </a:rPr>
              <a:t> 11 (19); pp.11-18 </a:t>
            </a:r>
            <a:r>
              <a:rPr lang="en-GB" sz="1200" b="0" i="0" u="sng" strike="noStrike" cap="none" dirty="0">
                <a:solidFill>
                  <a:schemeClr val="hlink"/>
                </a:solidFill>
                <a:latin typeface="Nunito Light"/>
                <a:ea typeface="Nunito Light"/>
                <a:cs typeface="Nunito Light"/>
                <a:sym typeface="Nunito Light"/>
                <a:hlinkClick r:id="rId4"/>
              </a:rPr>
              <a:t>http://www.interculture-journal.com/index.php/icj/article/viewFile/178/280</a:t>
            </a:r>
            <a:r>
              <a:rPr lang="en-GB" sz="1200" b="0" i="0" u="none" strike="noStrike" cap="none" dirty="0">
                <a:solidFill>
                  <a:srgbClr val="366092"/>
                </a:solidFill>
                <a:latin typeface="Nunito Light"/>
                <a:ea typeface="Nunito Light"/>
                <a:cs typeface="Nunito Light"/>
                <a:sym typeface="Nunito Light"/>
              </a:rPr>
              <a:t> (retrieved 13.3.2017)</a:t>
            </a:r>
          </a:p>
          <a:p>
            <a:pPr indent="-342900">
              <a:spcBef>
                <a:spcPts val="240"/>
              </a:spcBef>
              <a:buClr>
                <a:srgbClr val="366092"/>
              </a:buClr>
            </a:pPr>
            <a:r>
              <a:rPr lang="en-GB" sz="1200" dirty="0">
                <a:solidFill>
                  <a:srgbClr val="366092"/>
                </a:solidFill>
                <a:latin typeface="Nunito Light"/>
                <a:ea typeface="Nunito Light"/>
                <a:cs typeface="Nunito Light"/>
                <a:sym typeface="Nunito Light"/>
              </a:rPr>
              <a:t>Yildirim-Krannig, Yeliz 2014. </a:t>
            </a:r>
            <a:r>
              <a:rPr lang="en-GB" sz="1200" i="1" dirty="0" err="1">
                <a:solidFill>
                  <a:srgbClr val="366092"/>
                </a:solidFill>
                <a:latin typeface="Nunito Light"/>
                <a:ea typeface="Nunito Light"/>
                <a:cs typeface="Nunito Light"/>
                <a:sym typeface="Nunito Light"/>
              </a:rPr>
              <a:t>Kultur</a:t>
            </a:r>
            <a:r>
              <a:rPr lang="en-GB" sz="1200" i="1" dirty="0">
                <a:solidFill>
                  <a:srgbClr val="366092"/>
                </a:solidFill>
                <a:latin typeface="Nunito Light"/>
                <a:ea typeface="Nunito Light"/>
                <a:cs typeface="Nunito Light"/>
                <a:sym typeface="Nunito Light"/>
              </a:rPr>
              <a:t> </a:t>
            </a:r>
            <a:r>
              <a:rPr lang="en-GB" sz="1200" i="1" dirty="0" err="1">
                <a:solidFill>
                  <a:srgbClr val="366092"/>
                </a:solidFill>
                <a:latin typeface="Nunito Light"/>
                <a:ea typeface="Nunito Light"/>
                <a:cs typeface="Nunito Light"/>
                <a:sym typeface="Nunito Light"/>
              </a:rPr>
              <a:t>zwischen</a:t>
            </a:r>
            <a:r>
              <a:rPr lang="en-GB" sz="1200" i="1" dirty="0">
                <a:solidFill>
                  <a:srgbClr val="366092"/>
                </a:solidFill>
                <a:latin typeface="Nunito Light"/>
                <a:ea typeface="Nunito Light"/>
                <a:cs typeface="Nunito Light"/>
                <a:sym typeface="Nunito Light"/>
              </a:rPr>
              <a:t> </a:t>
            </a:r>
            <a:r>
              <a:rPr lang="en-GB" sz="1200" i="1" dirty="0" err="1">
                <a:solidFill>
                  <a:srgbClr val="366092"/>
                </a:solidFill>
                <a:latin typeface="Nunito Light"/>
                <a:ea typeface="Nunito Light"/>
                <a:cs typeface="Nunito Light"/>
                <a:sym typeface="Nunito Light"/>
              </a:rPr>
              <a:t>Nationalstaatlichkeit</a:t>
            </a:r>
            <a:r>
              <a:rPr lang="en-GB" sz="1200" i="1" dirty="0">
                <a:solidFill>
                  <a:srgbClr val="366092"/>
                </a:solidFill>
                <a:latin typeface="Nunito Light"/>
                <a:ea typeface="Nunito Light"/>
                <a:cs typeface="Nunito Light"/>
                <a:sym typeface="Nunito Light"/>
              </a:rPr>
              <a:t> und Migration. </a:t>
            </a:r>
            <a:r>
              <a:rPr lang="en-GB" sz="1200" i="1" dirty="0" err="1">
                <a:solidFill>
                  <a:srgbClr val="366092"/>
                </a:solidFill>
                <a:latin typeface="Nunito Light"/>
                <a:ea typeface="Nunito Light"/>
                <a:cs typeface="Nunito Light"/>
                <a:sym typeface="Nunito Light"/>
              </a:rPr>
              <a:t>Plädoyer</a:t>
            </a:r>
            <a:r>
              <a:rPr lang="en-GB" sz="1200" i="1" dirty="0">
                <a:solidFill>
                  <a:srgbClr val="366092"/>
                </a:solidFill>
                <a:latin typeface="Nunito Light"/>
                <a:ea typeface="Nunito Light"/>
                <a:cs typeface="Nunito Light"/>
                <a:sym typeface="Nunito Light"/>
              </a:rPr>
              <a:t> für </a:t>
            </a:r>
            <a:r>
              <a:rPr lang="en-GB" sz="1200" i="1" dirty="0" err="1">
                <a:solidFill>
                  <a:srgbClr val="366092"/>
                </a:solidFill>
                <a:latin typeface="Nunito Light"/>
                <a:ea typeface="Nunito Light"/>
                <a:cs typeface="Nunito Light"/>
                <a:sym typeface="Nunito Light"/>
              </a:rPr>
              <a:t>einen</a:t>
            </a:r>
            <a:r>
              <a:rPr lang="en-GB" sz="1200" i="1" dirty="0">
                <a:solidFill>
                  <a:srgbClr val="366092"/>
                </a:solidFill>
                <a:latin typeface="Nunito Light"/>
                <a:ea typeface="Nunito Light"/>
                <a:cs typeface="Nunito Light"/>
                <a:sym typeface="Nunito Light"/>
              </a:rPr>
              <a:t> </a:t>
            </a:r>
            <a:r>
              <a:rPr lang="en-GB" sz="1200" i="1" dirty="0" err="1">
                <a:solidFill>
                  <a:srgbClr val="366092"/>
                </a:solidFill>
                <a:latin typeface="Nunito Light"/>
                <a:ea typeface="Nunito Light"/>
                <a:cs typeface="Nunito Light"/>
                <a:sym typeface="Nunito Light"/>
              </a:rPr>
              <a:t>Paradigmenwechsel</a:t>
            </a:r>
            <a:r>
              <a:rPr lang="en-GB" sz="1200" i="1" dirty="0">
                <a:solidFill>
                  <a:srgbClr val="366092"/>
                </a:solidFill>
                <a:latin typeface="Nunito Light"/>
                <a:ea typeface="Nunito Light"/>
                <a:cs typeface="Nunito Light"/>
                <a:sym typeface="Nunito Light"/>
              </a:rPr>
              <a:t>. </a:t>
            </a:r>
            <a:r>
              <a:rPr lang="en-GB" sz="1200" dirty="0">
                <a:solidFill>
                  <a:srgbClr val="366092"/>
                </a:solidFill>
                <a:latin typeface="Nunito Light"/>
                <a:ea typeface="Nunito Light"/>
                <a:cs typeface="Nunito Light"/>
                <a:sym typeface="Nunito Light"/>
              </a:rPr>
              <a:t>Bielefeld: transcript </a:t>
            </a:r>
            <a:r>
              <a:rPr lang="en-GB" sz="1200" dirty="0" err="1">
                <a:solidFill>
                  <a:srgbClr val="366092"/>
                </a:solidFill>
                <a:latin typeface="Nunito Light"/>
                <a:ea typeface="Nunito Light"/>
                <a:cs typeface="Nunito Light"/>
                <a:sym typeface="Nunito Light"/>
              </a:rPr>
              <a:t>Verlag</a:t>
            </a:r>
            <a:endParaRPr lang="en-GB" sz="1200" b="0" u="none" strike="noStrike" cap="none" dirty="0">
              <a:solidFill>
                <a:srgbClr val="366092"/>
              </a:solidFill>
              <a:latin typeface="Nunito Light"/>
              <a:ea typeface="Nunito Light"/>
              <a:cs typeface="Nunito Light"/>
              <a:sym typeface="Nunito Light"/>
            </a:endParaRPr>
          </a:p>
          <a:p>
            <a:pPr marL="342900" marR="0" lvl="0" indent="-342900" algn="l" rtl="0">
              <a:spcBef>
                <a:spcPts val="240"/>
              </a:spcBef>
              <a:buClr>
                <a:schemeClr val="dk1"/>
              </a:buClr>
              <a:buSzPct val="100000"/>
              <a:buFont typeface="Noto Sans Symbols"/>
              <a:buNone/>
            </a:pPr>
            <a:endParaRPr sz="1200" b="0" i="0" u="none" strike="noStrike" cap="none" dirty="0">
              <a:solidFill>
                <a:srgbClr val="366092"/>
              </a:solidFill>
              <a:latin typeface="Nunito Light"/>
              <a:ea typeface="Nunito Light"/>
              <a:cs typeface="Nunito Light"/>
              <a:sym typeface="Nunito Light"/>
            </a:endParaRPr>
          </a:p>
        </p:txBody>
      </p:sp>
    </p:spTree>
    <p:extLst>
      <p:ext uri="{BB962C8B-B14F-4D97-AF65-F5344CB8AC3E}">
        <p14:creationId xmlns:p14="http://schemas.microsoft.com/office/powerpoint/2010/main" val="1132296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Shape 784"/>
          <p:cNvSpPr txBox="1">
            <a:spLocks noGrp="1"/>
          </p:cNvSpPr>
          <p:nvPr>
            <p:ph type="title"/>
          </p:nvPr>
        </p:nvSpPr>
        <p:spPr>
          <a:xfrm>
            <a:off x="395535" y="259508"/>
            <a:ext cx="5940000"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a:latin typeface="Nunito Light"/>
                <a:ea typeface="Nunito Light"/>
                <a:cs typeface="Nunito Light"/>
                <a:sym typeface="Nunito Light"/>
              </a:rPr>
              <a:t>LICENCES</a:t>
            </a:r>
            <a:endParaRPr lang="en-GB" sz="3600" b="0" i="0" u="none" strike="noStrike" cap="none">
              <a:solidFill>
                <a:schemeClr val="dk2"/>
              </a:solidFill>
              <a:latin typeface="Nunito Light"/>
              <a:ea typeface="Nunito Light"/>
              <a:cs typeface="Nunito Light"/>
              <a:sym typeface="Nunito Light"/>
            </a:endParaRPr>
          </a:p>
        </p:txBody>
      </p:sp>
      <p:sp>
        <p:nvSpPr>
          <p:cNvPr id="785" name="Shape 785"/>
          <p:cNvSpPr txBox="1"/>
          <p:nvPr/>
        </p:nvSpPr>
        <p:spPr>
          <a:xfrm>
            <a:off x="1043608" y="1680860"/>
            <a:ext cx="7776864" cy="956052"/>
          </a:xfrm>
          <a:prstGeom prst="rect">
            <a:avLst/>
          </a:prstGeom>
          <a:noFill/>
          <a:ln>
            <a:noFill/>
          </a:ln>
        </p:spPr>
        <p:txBody>
          <a:bodyPr wrap="square" lIns="91425" tIns="45700" rIns="91425" bIns="45700" anchor="t" anchorCtr="0">
            <a:noAutofit/>
          </a:bodyPr>
          <a:lstStyle/>
          <a:p>
            <a:pPr marL="0" marR="0" lvl="0" indent="-114300" algn="l" rtl="0">
              <a:lnSpc>
                <a:spcPct val="100000"/>
              </a:lnSpc>
              <a:spcBef>
                <a:spcPts val="0"/>
              </a:spcBef>
              <a:spcAft>
                <a:spcPts val="0"/>
              </a:spcAft>
              <a:buClr>
                <a:srgbClr val="366092"/>
              </a:buClr>
              <a:buSzPct val="100000"/>
              <a:buFont typeface="Noto Sans Symbols"/>
              <a:buNone/>
            </a:pPr>
            <a:r>
              <a:rPr lang="en-GB" sz="1800" b="0" i="0" u="none" strike="noStrike" cap="none">
                <a:solidFill>
                  <a:srgbClr val="366092"/>
                </a:solidFill>
                <a:latin typeface="Nunito Light"/>
                <a:ea typeface="Nunito Light"/>
                <a:cs typeface="Nunito Light"/>
                <a:sym typeface="Nunito Light"/>
              </a:rPr>
              <a:t>Except where otherwise noted, content in this presentation / on this site is licensed under a </a:t>
            </a:r>
            <a:br>
              <a:rPr lang="en-GB" sz="1800" b="0" i="0" u="none" strike="noStrike" cap="none">
                <a:solidFill>
                  <a:srgbClr val="366092"/>
                </a:solidFill>
                <a:latin typeface="Nunito Light"/>
                <a:ea typeface="Nunito Light"/>
                <a:cs typeface="Nunito Light"/>
                <a:sym typeface="Nunito Light"/>
              </a:rPr>
            </a:br>
            <a:r>
              <a:rPr lang="en-GB" sz="1800" b="0" i="0" u="sng" strike="noStrike" cap="none">
                <a:solidFill>
                  <a:schemeClr val="hlink"/>
                </a:solidFill>
                <a:latin typeface="Nunito Light"/>
                <a:ea typeface="Nunito Light"/>
                <a:cs typeface="Nunito Light"/>
                <a:sym typeface="Nunito Light"/>
                <a:hlinkClick r:id="rId3"/>
              </a:rPr>
              <a:t>Creative Commons Attribution Share Alike 4.0 International license</a:t>
            </a:r>
            <a:r>
              <a:rPr lang="en-GB" sz="1800" b="0" i="0" u="none" strike="noStrike" cap="none">
                <a:solidFill>
                  <a:srgbClr val="366092"/>
                </a:solidFill>
                <a:latin typeface="Nunito Light"/>
                <a:ea typeface="Nunito Light"/>
                <a:cs typeface="Nunito Light"/>
                <a:sym typeface="Nunito Light"/>
              </a:rPr>
              <a:t>. </a:t>
            </a:r>
          </a:p>
          <a:p>
            <a:pPr marL="0" marR="0" lvl="0" indent="-114300" algn="l" rtl="0">
              <a:lnSpc>
                <a:spcPct val="100000"/>
              </a:lnSpc>
              <a:spcBef>
                <a:spcPts val="360"/>
              </a:spcBef>
              <a:spcAft>
                <a:spcPts val="0"/>
              </a:spcAft>
              <a:buClr>
                <a:schemeClr val="dk1"/>
              </a:buClr>
              <a:buFont typeface="Noto Sans Symbols"/>
              <a:buNone/>
            </a:pPr>
            <a:endParaRPr sz="1800" b="0" i="0" u="none" strike="noStrike" cap="none">
              <a:solidFill>
                <a:srgbClr val="366092"/>
              </a:solidFill>
              <a:latin typeface="Nunito Light"/>
              <a:ea typeface="Nunito Light"/>
              <a:cs typeface="Nunito Light"/>
              <a:sym typeface="Nunito Light"/>
            </a:endParaRPr>
          </a:p>
        </p:txBody>
      </p:sp>
      <p:pic>
        <p:nvPicPr>
          <p:cNvPr id="786" name="Shape 786"/>
          <p:cNvPicPr preferRelativeResize="0"/>
          <p:nvPr/>
        </p:nvPicPr>
        <p:blipFill rotWithShape="1">
          <a:blip r:embed="rId4">
            <a:alphaModFix/>
          </a:blip>
          <a:srcRect/>
          <a:stretch/>
        </p:blipFill>
        <p:spPr>
          <a:xfrm>
            <a:off x="395535" y="1680860"/>
            <a:ext cx="575794" cy="575794"/>
          </a:xfrm>
          <a:prstGeom prst="rect">
            <a:avLst/>
          </a:prstGeom>
          <a:noFill/>
          <a:ln>
            <a:noFill/>
          </a:ln>
        </p:spPr>
      </p:pic>
      <p:pic>
        <p:nvPicPr>
          <p:cNvPr id="787" name="Shape 787">
            <a:hlinkClick r:id="rId3"/>
          </p:cNvPr>
          <p:cNvPicPr preferRelativeResize="0"/>
          <p:nvPr/>
        </p:nvPicPr>
        <p:blipFill rotWithShape="1">
          <a:blip r:embed="rId5">
            <a:alphaModFix/>
          </a:blip>
          <a:srcRect/>
          <a:stretch/>
        </p:blipFill>
        <p:spPr>
          <a:xfrm>
            <a:off x="1115616" y="2636912"/>
            <a:ext cx="1227116" cy="429750"/>
          </a:xfrm>
          <a:prstGeom prst="rect">
            <a:avLst/>
          </a:prstGeom>
          <a:noFill/>
          <a:ln>
            <a:noFill/>
          </a:ln>
        </p:spPr>
      </p:pic>
      <p:pic>
        <p:nvPicPr>
          <p:cNvPr id="7" name="Bild 3">
            <a:hlinkClick r:id="rId6"/>
            <a:extLst>
              <a:ext uri="{FF2B5EF4-FFF2-40B4-BE49-F238E27FC236}">
                <a16:creationId xmlns:a16="http://schemas.microsoft.com/office/drawing/2014/main" id="{14F959D3-E451-3A45-8C6A-F6BFCF7389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8426" y="5085184"/>
            <a:ext cx="1081724" cy="10817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dirty="0">
                <a:latin typeface="Nunito Light" charset="0"/>
                <a:ea typeface="Nunito Light" charset="0"/>
                <a:cs typeface="Nunito Light" charset="0"/>
              </a:rPr>
              <a:t>ICONS</a:t>
            </a:r>
          </a:p>
        </p:txBody>
      </p:sp>
      <p:sp>
        <p:nvSpPr>
          <p:cNvPr id="3" name="Inhaltsplatzhalter 2"/>
          <p:cNvSpPr>
            <a:spLocks noGrp="1"/>
          </p:cNvSpPr>
          <p:nvPr>
            <p:ph idx="1"/>
          </p:nvPr>
        </p:nvSpPr>
        <p:spPr>
          <a:xfrm>
            <a:off x="1115612" y="1492143"/>
            <a:ext cx="7106423" cy="571430"/>
          </a:xfrm>
        </p:spPr>
        <p:txBody>
          <a:bodyPr>
            <a:noAutofit/>
          </a:bodyPr>
          <a:lstStyle/>
          <a:p>
            <a:pPr marL="0" indent="0">
              <a:buNone/>
            </a:pPr>
            <a:r>
              <a:rPr lang="en-GB" dirty="0">
                <a:solidFill>
                  <a:schemeClr val="accent1">
                    <a:lumMod val="75000"/>
                  </a:schemeClr>
                </a:solidFill>
                <a:latin typeface="Nunito Light" charset="0"/>
                <a:ea typeface="Nunito Light" charset="0"/>
                <a:cs typeface="Nunito Light" charset="0"/>
              </a:rPr>
              <a:t>Discussion </a:t>
            </a:r>
            <a:r>
              <a:rPr lang="en-GB">
                <a:solidFill>
                  <a:schemeClr val="accent1">
                    <a:lumMod val="75000"/>
                  </a:schemeClr>
                </a:solidFill>
                <a:latin typeface="Nunito Light" charset="0"/>
                <a:ea typeface="Nunito Light" charset="0"/>
                <a:cs typeface="Nunito Light" charset="0"/>
              </a:rPr>
              <a:t>/ Reflection</a:t>
            </a:r>
            <a:endParaRPr lang="en-GB" dirty="0">
              <a:solidFill>
                <a:schemeClr val="accent1">
                  <a:lumMod val="75000"/>
                </a:schemeClr>
              </a:solidFill>
              <a:latin typeface="Nunito Light" charset="0"/>
              <a:ea typeface="Nunito Light" charset="0"/>
              <a:cs typeface="Nunito Light" charset="0"/>
            </a:endParaRPr>
          </a:p>
        </p:txBody>
      </p:sp>
      <p:pic>
        <p:nvPicPr>
          <p:cNvPr id="8" name="Bild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244" y="1487573"/>
            <a:ext cx="629079" cy="576000"/>
          </a:xfrm>
          <a:prstGeom prst="rect">
            <a:avLst/>
          </a:prstGeom>
        </p:spPr>
      </p:pic>
      <p:pic>
        <p:nvPicPr>
          <p:cNvPr id="4" name="Bild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5" y="2194446"/>
            <a:ext cx="576000" cy="576000"/>
          </a:xfrm>
          <a:prstGeom prst="rect">
            <a:avLst/>
          </a:prstGeom>
        </p:spPr>
      </p:pic>
      <p:pic>
        <p:nvPicPr>
          <p:cNvPr id="5" name="Bild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323" y="2904108"/>
            <a:ext cx="576000" cy="576000"/>
          </a:xfrm>
          <a:prstGeom prst="rect">
            <a:avLst/>
          </a:prstGeom>
        </p:spPr>
      </p:pic>
      <p:pic>
        <p:nvPicPr>
          <p:cNvPr id="7" name="Bild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047" y="3613770"/>
            <a:ext cx="498551" cy="504000"/>
          </a:xfrm>
          <a:prstGeom prst="rect">
            <a:avLst/>
          </a:prstGeom>
        </p:spPr>
      </p:pic>
      <p:pic>
        <p:nvPicPr>
          <p:cNvPr id="9" name="Bild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323" y="4251432"/>
            <a:ext cx="576000" cy="576000"/>
          </a:xfrm>
          <a:prstGeom prst="rect">
            <a:avLst/>
          </a:prstGeom>
        </p:spPr>
      </p:pic>
      <p:sp>
        <p:nvSpPr>
          <p:cNvPr id="10" name="Inhaltsplatzhalter 2"/>
          <p:cNvSpPr txBox="1">
            <a:spLocks/>
          </p:cNvSpPr>
          <p:nvPr/>
        </p:nvSpPr>
        <p:spPr>
          <a:xfrm>
            <a:off x="1115616" y="2164409"/>
            <a:ext cx="7106423" cy="571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3200" b="0" i="0" u="none" strike="noStrike" kern="1200" cap="none" spc="0" normalizeH="0" baseline="0" noProof="0" dirty="0">
                <a:ln>
                  <a:noFill/>
                </a:ln>
                <a:solidFill>
                  <a:srgbClr val="4F81BD">
                    <a:lumMod val="75000"/>
                  </a:srgbClr>
                </a:solidFill>
                <a:effectLst/>
                <a:uLnTx/>
                <a:uFillTx/>
                <a:latin typeface="Nunito Light" charset="0"/>
                <a:ea typeface="Nunito Light" charset="0"/>
                <a:cs typeface="Nunito Light" charset="0"/>
              </a:rPr>
              <a:t>Task / Home Assignment</a:t>
            </a:r>
          </a:p>
        </p:txBody>
      </p:sp>
      <p:sp>
        <p:nvSpPr>
          <p:cNvPr id="11" name="Inhaltsplatzhalter 2"/>
          <p:cNvSpPr txBox="1">
            <a:spLocks/>
          </p:cNvSpPr>
          <p:nvPr/>
        </p:nvSpPr>
        <p:spPr>
          <a:xfrm>
            <a:off x="1115615" y="2835786"/>
            <a:ext cx="7106423" cy="571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3200" b="0" i="0" u="none" strike="noStrike" kern="1200" cap="none" spc="0" normalizeH="0" baseline="0" noProof="0" dirty="0">
                <a:ln>
                  <a:noFill/>
                </a:ln>
                <a:solidFill>
                  <a:srgbClr val="4F81BD">
                    <a:lumMod val="75000"/>
                  </a:srgbClr>
                </a:solidFill>
                <a:effectLst/>
                <a:uLnTx/>
                <a:uFillTx/>
                <a:latin typeface="Nunito Light" charset="0"/>
                <a:ea typeface="Nunito Light" charset="0"/>
                <a:cs typeface="Nunito Light" charset="0"/>
              </a:rPr>
              <a:t>Learning Outcome / Objectives</a:t>
            </a:r>
          </a:p>
        </p:txBody>
      </p:sp>
      <p:sp>
        <p:nvSpPr>
          <p:cNvPr id="12" name="Inhaltsplatzhalter 2"/>
          <p:cNvSpPr txBox="1">
            <a:spLocks/>
          </p:cNvSpPr>
          <p:nvPr/>
        </p:nvSpPr>
        <p:spPr>
          <a:xfrm>
            <a:off x="1115614" y="3507163"/>
            <a:ext cx="7106423" cy="571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3200" b="0" i="0" u="none" strike="noStrike" kern="1200" cap="none" spc="0" normalizeH="0" baseline="0" noProof="0" dirty="0">
                <a:ln>
                  <a:noFill/>
                </a:ln>
                <a:solidFill>
                  <a:srgbClr val="4F81BD">
                    <a:lumMod val="75000"/>
                  </a:srgbClr>
                </a:solidFill>
                <a:effectLst/>
                <a:uLnTx/>
                <a:uFillTx/>
                <a:latin typeface="Nunito Light" charset="0"/>
                <a:ea typeface="Nunito Light" charset="0"/>
                <a:cs typeface="Nunito Light" charset="0"/>
              </a:rPr>
              <a:t>Summary</a:t>
            </a:r>
          </a:p>
        </p:txBody>
      </p:sp>
      <p:sp>
        <p:nvSpPr>
          <p:cNvPr id="13" name="Inhaltsplatzhalter 2"/>
          <p:cNvSpPr txBox="1">
            <a:spLocks/>
          </p:cNvSpPr>
          <p:nvPr/>
        </p:nvSpPr>
        <p:spPr>
          <a:xfrm>
            <a:off x="1115613" y="4178540"/>
            <a:ext cx="7106423" cy="571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3200" b="0" i="0" u="none" strike="noStrike" kern="1200" cap="none" spc="0" normalizeH="0" baseline="0" noProof="0" dirty="0">
                <a:ln>
                  <a:noFill/>
                </a:ln>
                <a:solidFill>
                  <a:srgbClr val="4F81BD">
                    <a:lumMod val="75000"/>
                  </a:srgbClr>
                </a:solidFill>
                <a:effectLst/>
                <a:uLnTx/>
                <a:uFillTx/>
                <a:latin typeface="Nunito Light" charset="0"/>
                <a:ea typeface="Nunito Light" charset="0"/>
                <a:cs typeface="Nunito Light" charset="0"/>
              </a:rPr>
              <a:t>License</a:t>
            </a:r>
          </a:p>
        </p:txBody>
      </p:sp>
      <p:pic>
        <p:nvPicPr>
          <p:cNvPr id="14" name="Bild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752" y="4961094"/>
            <a:ext cx="576000" cy="576000"/>
          </a:xfrm>
          <a:prstGeom prst="rect">
            <a:avLst/>
          </a:prstGeom>
        </p:spPr>
      </p:pic>
      <p:sp>
        <p:nvSpPr>
          <p:cNvPr id="15" name="Inhaltsplatzhalter 2"/>
          <p:cNvSpPr txBox="1">
            <a:spLocks/>
          </p:cNvSpPr>
          <p:nvPr/>
        </p:nvSpPr>
        <p:spPr>
          <a:xfrm>
            <a:off x="1115612" y="4965664"/>
            <a:ext cx="7106423" cy="571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3200" b="0" i="0" u="none" strike="noStrike" kern="1200" cap="none" spc="0" normalizeH="0" baseline="0" noProof="0" dirty="0">
                <a:ln>
                  <a:noFill/>
                </a:ln>
                <a:solidFill>
                  <a:srgbClr val="4F81BD">
                    <a:lumMod val="75000"/>
                  </a:srgbClr>
                </a:solidFill>
                <a:effectLst/>
                <a:uLnTx/>
                <a:uFillTx/>
                <a:latin typeface="Nunito Light" charset="0"/>
                <a:ea typeface="Nunito Light" charset="0"/>
                <a:cs typeface="Nunito Light" charset="0"/>
              </a:rPr>
              <a:t>Video</a:t>
            </a:r>
          </a:p>
        </p:txBody>
      </p:sp>
    </p:spTree>
    <p:extLst>
      <p:ext uri="{BB962C8B-B14F-4D97-AF65-F5344CB8AC3E}">
        <p14:creationId xmlns:p14="http://schemas.microsoft.com/office/powerpoint/2010/main" val="58117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395534" y="259508"/>
            <a:ext cx="7560841"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LEARNING OUTCOME</a:t>
            </a:r>
          </a:p>
        </p:txBody>
      </p:sp>
      <p:sp>
        <p:nvSpPr>
          <p:cNvPr id="306" name="Shape 306"/>
          <p:cNvSpPr txBox="1">
            <a:spLocks noGrp="1"/>
          </p:cNvSpPr>
          <p:nvPr>
            <p:ph type="body" idx="1"/>
          </p:nvPr>
        </p:nvSpPr>
        <p:spPr>
          <a:xfrm>
            <a:off x="1043608" y="1556792"/>
            <a:ext cx="7848872" cy="4569371"/>
          </a:xfrm>
          <a:prstGeom prst="rect">
            <a:avLst/>
          </a:prstGeom>
          <a:noFill/>
          <a:ln>
            <a:noFill/>
          </a:ln>
        </p:spPr>
        <p:txBody>
          <a:bodyPr wrap="square" lIns="91425" tIns="45700" rIns="91425" bIns="45700" anchor="t" anchorCtr="0">
            <a:noAutofit/>
          </a:bodyPr>
          <a:lstStyle/>
          <a:p>
            <a:pPr marL="0" marR="0" lvl="0" indent="-203200" algn="l" rtl="0">
              <a:spcBef>
                <a:spcPts val="0"/>
              </a:spcBef>
              <a:spcAft>
                <a:spcPts val="0"/>
              </a:spcAft>
              <a:buClr>
                <a:srgbClr val="366092"/>
              </a:buClr>
              <a:buSzPct val="100000"/>
              <a:buFont typeface="Noto Sans Symbols"/>
              <a:buNone/>
            </a:pPr>
            <a:r>
              <a:rPr lang="en-GB" sz="2000" i="0" u="none" strike="noStrike" cap="none" dirty="0">
                <a:solidFill>
                  <a:srgbClr val="366092"/>
                </a:solidFill>
                <a:latin typeface="Nunito"/>
                <a:ea typeface="Nunito"/>
                <a:cs typeface="Nunito"/>
                <a:sym typeface="Nunito"/>
              </a:rPr>
              <a:t>Based on an open definition of culture, students identify multi-collectives and their characteristics</a:t>
            </a:r>
          </a:p>
          <a:p>
            <a:pPr marL="0" marR="0" lvl="0" indent="-203200" algn="l" rtl="0">
              <a:spcBef>
                <a:spcPts val="640"/>
              </a:spcBef>
              <a:buClr>
                <a:schemeClr val="dk1"/>
              </a:buClr>
              <a:buSzPct val="100000"/>
              <a:buFont typeface="Noto Sans Symbols"/>
              <a:buNone/>
            </a:pPr>
            <a:endParaRPr sz="2000" b="0" i="0" u="none" strike="noStrike" cap="none" dirty="0">
              <a:solidFill>
                <a:srgbClr val="366092"/>
              </a:solidFill>
              <a:latin typeface="Nunito Light"/>
              <a:ea typeface="Nunito Light"/>
              <a:cs typeface="Nunito Light"/>
              <a:sym typeface="Nunito Light"/>
            </a:endParaRPr>
          </a:p>
        </p:txBody>
      </p:sp>
      <p:pic>
        <p:nvPicPr>
          <p:cNvPr id="309" name="Shape 309"/>
          <p:cNvPicPr preferRelativeResize="0"/>
          <p:nvPr/>
        </p:nvPicPr>
        <p:blipFill rotWithShape="1">
          <a:blip r:embed="rId3">
            <a:alphaModFix/>
          </a:blip>
          <a:srcRect/>
          <a:stretch/>
        </p:blipFill>
        <p:spPr>
          <a:xfrm>
            <a:off x="323528" y="1628864"/>
            <a:ext cx="575794" cy="5757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395535" y="259508"/>
            <a:ext cx="5940000"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dirty="0">
                <a:solidFill>
                  <a:schemeClr val="dk2"/>
                </a:solidFill>
                <a:latin typeface="Nunito Light"/>
                <a:ea typeface="Nunito Light"/>
                <a:cs typeface="Nunito Light"/>
                <a:sym typeface="Nunito Light"/>
              </a:rPr>
              <a:t>OBJECTIVES</a:t>
            </a:r>
          </a:p>
        </p:txBody>
      </p:sp>
      <p:sp>
        <p:nvSpPr>
          <p:cNvPr id="316" name="Shape 316"/>
          <p:cNvSpPr txBox="1">
            <a:spLocks noGrp="1"/>
          </p:cNvSpPr>
          <p:nvPr>
            <p:ph type="body" idx="1"/>
          </p:nvPr>
        </p:nvSpPr>
        <p:spPr>
          <a:xfrm>
            <a:off x="1043608" y="1556792"/>
            <a:ext cx="7704856" cy="4569371"/>
          </a:xfrm>
          <a:prstGeom prst="rect">
            <a:avLst/>
          </a:prstGeom>
          <a:noFill/>
          <a:ln>
            <a:noFill/>
          </a:ln>
        </p:spPr>
        <p:txBody>
          <a:bodyPr wrap="square" lIns="91425" tIns="45700" rIns="91425" bIns="45700" anchor="t" anchorCtr="0">
            <a:noAutofit/>
          </a:bodyPr>
          <a:lstStyle/>
          <a:p>
            <a:pPr marL="0" marR="0" lvl="0" indent="-152400" algn="l" rtl="0">
              <a:spcBef>
                <a:spcPts val="0"/>
              </a:spcBef>
              <a:spcAft>
                <a:spcPts val="0"/>
              </a:spcAft>
              <a:buClr>
                <a:srgbClr val="366092"/>
              </a:buClr>
              <a:buSzPct val="100000"/>
              <a:buFont typeface="Noto Sans Symbols"/>
              <a:buNone/>
            </a:pPr>
            <a:r>
              <a:rPr lang="en-GB" sz="2000" b="0" i="0" u="none" strike="noStrike" cap="none" dirty="0">
                <a:solidFill>
                  <a:srgbClr val="366092"/>
                </a:solidFill>
                <a:latin typeface="Nunito Light"/>
                <a:ea typeface="Nunito Light"/>
                <a:cs typeface="Nunito Light"/>
                <a:sym typeface="Nunito Light"/>
              </a:rPr>
              <a:t>At the end of the sessions, students will be able </a:t>
            </a:r>
          </a:p>
          <a:p>
            <a:pPr marL="342900" marR="0" lvl="0" indent="-342900" algn="l" rtl="0">
              <a:spcBef>
                <a:spcPts val="480"/>
              </a:spcBef>
              <a:spcAft>
                <a:spcPts val="0"/>
              </a:spcAft>
              <a:buClr>
                <a:srgbClr val="366092"/>
              </a:buClr>
              <a:buSzPct val="100000"/>
              <a:buFont typeface="Noto Sans Symbols"/>
              <a:buChar char="▪"/>
            </a:pPr>
            <a:r>
              <a:rPr lang="en-GB" sz="2000" b="0" i="0" u="none" strike="noStrike" cap="none" dirty="0">
                <a:solidFill>
                  <a:srgbClr val="366092"/>
                </a:solidFill>
                <a:latin typeface="Nunito Light"/>
                <a:ea typeface="Nunito Light"/>
                <a:cs typeface="Nunito Light"/>
                <a:sym typeface="Nunito Light"/>
              </a:rPr>
              <a:t>to explain the meaning and nature of multi-collectives</a:t>
            </a:r>
          </a:p>
          <a:p>
            <a:pPr marL="342900" marR="0" lvl="0" indent="-342900" algn="l" rtl="0">
              <a:spcBef>
                <a:spcPts val="480"/>
              </a:spcBef>
              <a:spcAft>
                <a:spcPts val="0"/>
              </a:spcAft>
              <a:buClr>
                <a:srgbClr val="366092"/>
              </a:buClr>
              <a:buSzPct val="100000"/>
              <a:buFont typeface="Noto Sans Symbols"/>
              <a:buChar char="▪"/>
            </a:pPr>
            <a:r>
              <a:rPr lang="en-GB" sz="2000" b="0" i="0" u="none" strike="noStrike" cap="none" dirty="0">
                <a:solidFill>
                  <a:srgbClr val="366092"/>
                </a:solidFill>
                <a:latin typeface="Nunito Light"/>
                <a:ea typeface="Nunito Light"/>
                <a:cs typeface="Nunito Light"/>
                <a:sym typeface="Nunito Light"/>
              </a:rPr>
              <a:t>to give reasons why considering multi-</a:t>
            </a:r>
            <a:r>
              <a:rPr lang="en-GB" sz="2000" b="0" i="0" u="none" strike="noStrike" cap="none" dirty="0" err="1">
                <a:solidFill>
                  <a:srgbClr val="366092"/>
                </a:solidFill>
                <a:latin typeface="Nunito Light"/>
                <a:ea typeface="Nunito Light"/>
                <a:cs typeface="Nunito Light"/>
                <a:sym typeface="Nunito Light"/>
              </a:rPr>
              <a:t>collectivity</a:t>
            </a:r>
            <a:r>
              <a:rPr lang="en-GB" sz="2000" b="0" i="0" u="none" strike="noStrike" cap="none" dirty="0">
                <a:solidFill>
                  <a:srgbClr val="366092"/>
                </a:solidFill>
                <a:latin typeface="Nunito Light"/>
                <a:ea typeface="Nunito Light"/>
                <a:cs typeface="Nunito Light"/>
                <a:sym typeface="Nunito Light"/>
              </a:rPr>
              <a:t> is important in today’s world, and</a:t>
            </a:r>
          </a:p>
          <a:p>
            <a:pPr marL="342900" marR="0" lvl="0" indent="-342900" algn="l" rtl="0">
              <a:spcBef>
                <a:spcPts val="480"/>
              </a:spcBef>
              <a:buClr>
                <a:srgbClr val="366092"/>
              </a:buClr>
              <a:buSzPct val="100000"/>
              <a:buFont typeface="Noto Sans Symbols"/>
              <a:buChar char="▪"/>
            </a:pPr>
            <a:r>
              <a:rPr lang="en-GB" sz="2000" b="0" i="0" u="none" strike="noStrike" cap="none" dirty="0">
                <a:solidFill>
                  <a:srgbClr val="366092"/>
                </a:solidFill>
                <a:latin typeface="Nunito Light"/>
                <a:ea typeface="Nunito Light"/>
                <a:cs typeface="Nunito Light"/>
                <a:sym typeface="Nunito Light"/>
              </a:rPr>
              <a:t>to characterise some of the collectives of which they are members</a:t>
            </a:r>
          </a:p>
        </p:txBody>
      </p:sp>
      <p:pic>
        <p:nvPicPr>
          <p:cNvPr id="317" name="Shape 317"/>
          <p:cNvPicPr preferRelativeResize="0"/>
          <p:nvPr/>
        </p:nvPicPr>
        <p:blipFill rotWithShape="1">
          <a:blip r:embed="rId3">
            <a:alphaModFix/>
          </a:blip>
          <a:srcRect/>
          <a:stretch/>
        </p:blipFill>
        <p:spPr>
          <a:xfrm>
            <a:off x="323528" y="1484784"/>
            <a:ext cx="575794" cy="5757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323528" y="1449256"/>
            <a:ext cx="8229600" cy="4788056"/>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rgbClr val="366092"/>
              </a:buClr>
              <a:buSzPct val="100000"/>
              <a:buFont typeface="Noto Sans Symbols"/>
              <a:buChar char="▪"/>
            </a:pPr>
            <a:r>
              <a:rPr lang="en-GB" sz="2000" b="0" i="0" u="none" strike="noStrike" cap="none" dirty="0">
                <a:solidFill>
                  <a:srgbClr val="366092"/>
                </a:solidFill>
                <a:latin typeface="Nunito Light"/>
                <a:ea typeface="Nunito Light"/>
                <a:cs typeface="Nunito Light"/>
                <a:sym typeface="Nunito Light"/>
              </a:rPr>
              <a:t>Learning outcome</a:t>
            </a:r>
          </a:p>
          <a:p>
            <a:pPr marL="342900" marR="0" lvl="0" indent="-342900" algn="l" rtl="0">
              <a:spcBef>
                <a:spcPts val="480"/>
              </a:spcBef>
              <a:spcAft>
                <a:spcPts val="0"/>
              </a:spcAft>
              <a:buClr>
                <a:srgbClr val="366092"/>
              </a:buClr>
              <a:buSzPct val="100000"/>
              <a:buFont typeface="Noto Sans Symbols"/>
              <a:buChar char="▪"/>
            </a:pPr>
            <a:r>
              <a:rPr lang="en-GB" sz="2000" b="0" i="0" u="none" strike="noStrike" cap="none" dirty="0">
                <a:solidFill>
                  <a:srgbClr val="366092"/>
                </a:solidFill>
                <a:latin typeface="Nunito Light"/>
                <a:ea typeface="Nunito Light"/>
                <a:cs typeface="Nunito Light"/>
                <a:sym typeface="Nunito Light"/>
              </a:rPr>
              <a:t>Objectives</a:t>
            </a:r>
          </a:p>
          <a:p>
            <a:pPr marL="342900" marR="0" lvl="0" indent="-342900" algn="l" rtl="0">
              <a:spcBef>
                <a:spcPts val="480"/>
              </a:spcBef>
              <a:spcAft>
                <a:spcPts val="0"/>
              </a:spcAft>
              <a:buClr>
                <a:srgbClr val="366092"/>
              </a:buClr>
              <a:buSzPct val="100000"/>
              <a:buFont typeface="Noto Sans Symbols"/>
              <a:buChar char="▪"/>
            </a:pPr>
            <a:r>
              <a:rPr lang="en-GB" sz="2000" b="0" i="0" u="none" strike="noStrike" cap="none" dirty="0">
                <a:solidFill>
                  <a:srgbClr val="366092"/>
                </a:solidFill>
                <a:latin typeface="Nunito Light"/>
                <a:ea typeface="Nunito Light"/>
                <a:cs typeface="Nunito Light"/>
                <a:sym typeface="Nunito Light"/>
              </a:rPr>
              <a:t>Lead-in</a:t>
            </a:r>
          </a:p>
          <a:p>
            <a:pPr marL="342900" marR="0" lvl="0" indent="-342900" algn="l" rtl="0">
              <a:spcBef>
                <a:spcPts val="480"/>
              </a:spcBef>
              <a:spcAft>
                <a:spcPts val="0"/>
              </a:spcAft>
              <a:buClr>
                <a:srgbClr val="366092"/>
              </a:buClr>
              <a:buSzPct val="100000"/>
              <a:buFont typeface="Noto Sans Symbols"/>
              <a:buChar char="▪"/>
            </a:pPr>
            <a:r>
              <a:rPr lang="en-GB" sz="2000" b="0" i="0" u="none" strike="noStrike" cap="none" dirty="0">
                <a:solidFill>
                  <a:srgbClr val="366092"/>
                </a:solidFill>
                <a:latin typeface="Nunito Light"/>
                <a:ea typeface="Nunito Light"/>
                <a:cs typeface="Nunito Light"/>
                <a:sym typeface="Nunito Light"/>
              </a:rPr>
              <a:t>Multi-collectivity as a concept</a:t>
            </a:r>
          </a:p>
          <a:p>
            <a:pPr marL="742950" marR="0" lvl="1" indent="-285750" algn="l" rtl="0">
              <a:spcBef>
                <a:spcPts val="480"/>
              </a:spcBef>
              <a:spcAft>
                <a:spcPts val="0"/>
              </a:spcAft>
              <a:buClr>
                <a:srgbClr val="366092"/>
              </a:buClr>
              <a:buSzPct val="100000"/>
              <a:buFont typeface="Noto Sans Symbols"/>
              <a:buChar char="▪"/>
            </a:pPr>
            <a:r>
              <a:rPr lang="en-GB" sz="2000" b="0" i="0" u="none" strike="noStrike" cap="none" dirty="0">
                <a:solidFill>
                  <a:srgbClr val="366092"/>
                </a:solidFill>
                <a:latin typeface="Nunito Light"/>
                <a:ea typeface="Nunito Light"/>
                <a:cs typeface="Nunito Light"/>
                <a:sym typeface="Nunito Light"/>
              </a:rPr>
              <a:t>The concept itself</a:t>
            </a:r>
          </a:p>
          <a:p>
            <a:pPr marL="742950" marR="0" lvl="1" indent="-285750" algn="l" rtl="0">
              <a:spcBef>
                <a:spcPts val="480"/>
              </a:spcBef>
              <a:spcAft>
                <a:spcPts val="0"/>
              </a:spcAft>
              <a:buClr>
                <a:srgbClr val="366092"/>
              </a:buClr>
              <a:buSzPct val="100000"/>
              <a:buFont typeface="Noto Sans Symbols"/>
              <a:buChar char="▪"/>
            </a:pPr>
            <a:r>
              <a:rPr lang="en-GB" sz="2000" b="0" i="0" u="none" strike="noStrike" cap="none" dirty="0">
                <a:solidFill>
                  <a:srgbClr val="366092"/>
                </a:solidFill>
                <a:latin typeface="Nunito Light"/>
                <a:ea typeface="Nunito Light"/>
                <a:cs typeface="Nunito Light"/>
                <a:sym typeface="Nunito Light"/>
              </a:rPr>
              <a:t>Reasons </a:t>
            </a:r>
            <a:r>
              <a:rPr lang="it-IT" sz="2000" b="0" i="0" u="none" strike="noStrike" cap="none" dirty="0">
                <a:solidFill>
                  <a:srgbClr val="366092"/>
                </a:solidFill>
                <a:latin typeface="Nunito Light"/>
                <a:ea typeface="Nunito Light"/>
                <a:cs typeface="Nunito Light"/>
                <a:sym typeface="Nunito Light"/>
              </a:rPr>
              <a:t>to </a:t>
            </a:r>
            <a:r>
              <a:rPr lang="it-IT" sz="2000" b="0" i="0" u="none" strike="noStrike" cap="none" dirty="0" err="1">
                <a:solidFill>
                  <a:srgbClr val="366092"/>
                </a:solidFill>
                <a:latin typeface="Nunito Light"/>
                <a:ea typeface="Nunito Light"/>
                <a:cs typeface="Nunito Light"/>
                <a:sym typeface="Nunito Light"/>
              </a:rPr>
              <a:t>consider</a:t>
            </a:r>
            <a:r>
              <a:rPr lang="en-GB" sz="2000" b="0" i="0" u="none" strike="noStrike" cap="none" dirty="0">
                <a:solidFill>
                  <a:srgbClr val="366092"/>
                </a:solidFill>
                <a:latin typeface="Nunito Light"/>
                <a:ea typeface="Nunito Light"/>
                <a:cs typeface="Nunito Light"/>
                <a:sym typeface="Nunito Light"/>
              </a:rPr>
              <a:t> multi-collectivity</a:t>
            </a:r>
          </a:p>
          <a:p>
            <a:pPr marL="742950" marR="0" lvl="1" indent="-285750" algn="l" rtl="0">
              <a:spcBef>
                <a:spcPts val="480"/>
              </a:spcBef>
              <a:spcAft>
                <a:spcPts val="0"/>
              </a:spcAft>
              <a:buClr>
                <a:srgbClr val="366092"/>
              </a:buClr>
              <a:buSzPct val="100000"/>
              <a:buFont typeface="Noto Sans Symbols"/>
              <a:buChar char="▪"/>
            </a:pPr>
            <a:r>
              <a:rPr lang="en-GB" sz="2000" b="0" i="0" u="none" strike="noStrike" cap="none" dirty="0">
                <a:solidFill>
                  <a:srgbClr val="366092"/>
                </a:solidFill>
                <a:latin typeface="Nunito Light"/>
                <a:ea typeface="Nunito Light"/>
                <a:cs typeface="Nunito Light"/>
                <a:sym typeface="Nunito Light"/>
              </a:rPr>
              <a:t>Membership </a:t>
            </a:r>
            <a:r>
              <a:rPr lang="en-GB" sz="2000" dirty="0">
                <a:solidFill>
                  <a:srgbClr val="366092"/>
                </a:solidFill>
                <a:latin typeface="Nunito Light"/>
                <a:ea typeface="Nunito Light"/>
                <a:cs typeface="Nunito Light"/>
                <a:sym typeface="Nunito Light"/>
              </a:rPr>
              <a:t>of</a:t>
            </a:r>
            <a:r>
              <a:rPr lang="en-GB" sz="2000" b="0" i="0" u="none" strike="noStrike" cap="none" dirty="0">
                <a:solidFill>
                  <a:srgbClr val="366092"/>
                </a:solidFill>
                <a:latin typeface="Nunito Light"/>
                <a:ea typeface="Nunito Light"/>
                <a:cs typeface="Nunito Light"/>
                <a:sym typeface="Nunito Light"/>
              </a:rPr>
              <a:t> different collectives</a:t>
            </a:r>
          </a:p>
          <a:p>
            <a:pPr marL="342900" marR="0" lvl="0" indent="-342900" algn="l" rtl="0">
              <a:spcBef>
                <a:spcPts val="480"/>
              </a:spcBef>
              <a:spcAft>
                <a:spcPts val="0"/>
              </a:spcAft>
              <a:buClr>
                <a:srgbClr val="366092"/>
              </a:buClr>
              <a:buSzPct val="100000"/>
              <a:buFont typeface="Noto Sans Symbols"/>
              <a:buChar char="▪"/>
            </a:pPr>
            <a:r>
              <a:rPr lang="en-GB" sz="2000" b="0" i="0" u="none" strike="noStrike" cap="none" dirty="0">
                <a:solidFill>
                  <a:srgbClr val="366092"/>
                </a:solidFill>
                <a:latin typeface="Nunito Light"/>
                <a:ea typeface="Nunito Light"/>
                <a:cs typeface="Nunito Light"/>
                <a:sym typeface="Nunito Light"/>
              </a:rPr>
              <a:t>The common triangle</a:t>
            </a:r>
          </a:p>
          <a:p>
            <a:pPr marL="342900" marR="0" lvl="0" indent="-342900" algn="l" rtl="0">
              <a:spcBef>
                <a:spcPts val="480"/>
              </a:spcBef>
              <a:spcAft>
                <a:spcPts val="0"/>
              </a:spcAft>
              <a:buClr>
                <a:srgbClr val="366092"/>
              </a:buClr>
              <a:buSzPct val="100000"/>
              <a:buFont typeface="Noto Sans Symbols"/>
              <a:buChar char="▪"/>
            </a:pPr>
            <a:r>
              <a:rPr lang="en-GB" sz="2000" b="0" i="0" u="none" strike="noStrike" cap="none" dirty="0">
                <a:solidFill>
                  <a:srgbClr val="366092"/>
                </a:solidFill>
                <a:latin typeface="Nunito Light"/>
                <a:ea typeface="Nunito Light"/>
                <a:cs typeface="Nunito Light"/>
                <a:sym typeface="Nunito Light"/>
              </a:rPr>
              <a:t>Summary and reflection</a:t>
            </a:r>
          </a:p>
          <a:p>
            <a:pPr marL="342900" marR="0" lvl="0" indent="-342900" algn="l" rtl="0">
              <a:spcBef>
                <a:spcPts val="480"/>
              </a:spcBef>
              <a:spcAft>
                <a:spcPts val="0"/>
              </a:spcAft>
              <a:buClr>
                <a:srgbClr val="366092"/>
              </a:buClr>
              <a:buSzPct val="100000"/>
              <a:buFont typeface="Noto Sans Symbols"/>
              <a:buChar char="▪"/>
            </a:pPr>
            <a:r>
              <a:rPr lang="en-GB" sz="2000" b="0" i="0" u="none" strike="noStrike" cap="none" dirty="0">
                <a:solidFill>
                  <a:srgbClr val="366092"/>
                </a:solidFill>
                <a:latin typeface="Nunito Light"/>
                <a:ea typeface="Nunito Light"/>
                <a:cs typeface="Nunito Light"/>
                <a:sym typeface="Nunito Light"/>
              </a:rPr>
              <a:t>Assignment</a:t>
            </a:r>
          </a:p>
          <a:p>
            <a:pPr marL="342900" marR="0" lvl="0" indent="-342900" algn="l" rtl="0">
              <a:spcBef>
                <a:spcPts val="480"/>
              </a:spcBef>
              <a:buClr>
                <a:srgbClr val="366092"/>
              </a:buClr>
              <a:buSzPct val="100000"/>
              <a:buFont typeface="Noto Sans Symbols"/>
              <a:buChar char="▪"/>
            </a:pPr>
            <a:r>
              <a:rPr lang="en-GB" sz="2000" b="0" i="0" u="none" strike="noStrike" cap="none" dirty="0">
                <a:solidFill>
                  <a:srgbClr val="366092"/>
                </a:solidFill>
                <a:latin typeface="Nunito Light"/>
                <a:ea typeface="Nunito Light"/>
                <a:cs typeface="Nunito Light"/>
                <a:sym typeface="Nunito Light"/>
              </a:rPr>
              <a:t>Sources</a:t>
            </a:r>
          </a:p>
        </p:txBody>
      </p:sp>
      <p:sp>
        <p:nvSpPr>
          <p:cNvPr id="325" name="Shape 325"/>
          <p:cNvSpPr txBox="1">
            <a:spLocks noGrp="1"/>
          </p:cNvSpPr>
          <p:nvPr>
            <p:ph type="body" idx="2"/>
          </p:nvPr>
        </p:nvSpPr>
        <p:spPr>
          <a:xfrm>
            <a:off x="395535" y="780094"/>
            <a:ext cx="5940000" cy="720080"/>
          </a:xfrm>
          <a:prstGeom prst="rect">
            <a:avLst/>
          </a:prstGeom>
          <a:noFill/>
          <a:ln>
            <a:noFill/>
          </a:ln>
        </p:spPr>
        <p:txBody>
          <a:bodyPr wrap="square" lIns="91425" tIns="45700" rIns="91425" bIns="45700" anchor="ctr" anchorCtr="0">
            <a:noAutofit/>
          </a:bodyPr>
          <a:lstStyle/>
          <a:p>
            <a:pPr marL="0" marR="0" lvl="0" indent="-228600" algn="l" rtl="0">
              <a:spcBef>
                <a:spcPts val="0"/>
              </a:spcBef>
              <a:buClr>
                <a:srgbClr val="76923C"/>
              </a:buClr>
              <a:buSzPct val="100000"/>
              <a:buFont typeface="Noto Sans Symbols"/>
              <a:buNone/>
            </a:pPr>
            <a:r>
              <a:rPr lang="en-GB" sz="3600" b="0" i="0" u="none" strike="noStrike" cap="none" dirty="0">
                <a:solidFill>
                  <a:srgbClr val="76923C"/>
                </a:solidFill>
                <a:latin typeface="Nunito Light"/>
                <a:ea typeface="Nunito Light"/>
                <a:cs typeface="Nunito Light"/>
                <a:sym typeface="Nunito Light"/>
              </a:rPr>
              <a:t>Topics</a:t>
            </a:r>
          </a:p>
        </p:txBody>
      </p:sp>
      <p:sp>
        <p:nvSpPr>
          <p:cNvPr id="327" name="Shape 327"/>
          <p:cNvSpPr txBox="1">
            <a:spLocks noGrp="1"/>
          </p:cNvSpPr>
          <p:nvPr>
            <p:ph type="title"/>
          </p:nvPr>
        </p:nvSpPr>
        <p:spPr>
          <a:xfrm>
            <a:off x="395534" y="259508"/>
            <a:ext cx="8568954"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a:solidFill>
                  <a:schemeClr val="dk2"/>
                </a:solidFill>
                <a:latin typeface="Nunito Light"/>
                <a:ea typeface="Nunito Light"/>
                <a:cs typeface="Nunito Light"/>
                <a:sym typeface="Nunito Light"/>
              </a:rPr>
              <a:t>MULTI-COLLECTIVITY AS A CONCEPT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395535" y="259508"/>
            <a:ext cx="5940000" cy="669162"/>
          </a:xfrm>
          <a:prstGeom prst="rect">
            <a:avLst/>
          </a:prstGeom>
          <a:noFill/>
          <a:ln>
            <a:noFill/>
          </a:ln>
        </p:spPr>
        <p:txBody>
          <a:bodyPr wrap="square" lIns="91425" tIns="45700" rIns="91425" bIns="45700" anchor="ctr" anchorCtr="0">
            <a:noAutofit/>
          </a:bodyPr>
          <a:lstStyle/>
          <a:p>
            <a:pPr marL="0" marR="0" lvl="0" indent="-228600" algn="l" rtl="0">
              <a:spcBef>
                <a:spcPts val="0"/>
              </a:spcBef>
              <a:buClr>
                <a:schemeClr val="dk2"/>
              </a:buClr>
              <a:buSzPct val="100000"/>
              <a:buFont typeface="Nunito Light"/>
              <a:buNone/>
            </a:pPr>
            <a:r>
              <a:rPr lang="en-GB" sz="3600" b="0" i="0" u="none" strike="noStrike" cap="none" dirty="0">
                <a:solidFill>
                  <a:schemeClr val="dk2"/>
                </a:solidFill>
                <a:latin typeface="Nunito Light"/>
                <a:ea typeface="Nunito Light"/>
                <a:cs typeface="Nunito Light"/>
                <a:sym typeface="Nunito Light"/>
              </a:rPr>
              <a:t>LEAD-IN</a:t>
            </a:r>
          </a:p>
        </p:txBody>
      </p:sp>
      <p:sp>
        <p:nvSpPr>
          <p:cNvPr id="334" name="Shape 334"/>
          <p:cNvSpPr txBox="1">
            <a:spLocks noGrp="1"/>
          </p:cNvSpPr>
          <p:nvPr>
            <p:ph type="body" idx="1"/>
          </p:nvPr>
        </p:nvSpPr>
        <p:spPr>
          <a:xfrm>
            <a:off x="827585" y="1489353"/>
            <a:ext cx="7826504" cy="816877"/>
          </a:xfrm>
          <a:prstGeom prst="rect">
            <a:avLst/>
          </a:prstGeom>
          <a:noFill/>
          <a:ln>
            <a:noFill/>
          </a:ln>
        </p:spPr>
        <p:txBody>
          <a:bodyPr wrap="square" lIns="91425" tIns="45700" rIns="91425" bIns="45700" anchor="t" anchorCtr="0">
            <a:noAutofit/>
          </a:bodyPr>
          <a:lstStyle/>
          <a:p>
            <a:pPr lvl="1" indent="-342900">
              <a:spcBef>
                <a:spcPts val="0"/>
              </a:spcBef>
              <a:buClr>
                <a:srgbClr val="366092"/>
              </a:buClr>
            </a:pPr>
            <a:r>
              <a:rPr lang="en-GB" sz="2400" b="0" i="0" u="none" strike="noStrike" cap="none" dirty="0">
                <a:solidFill>
                  <a:srgbClr val="366092"/>
                </a:solidFill>
                <a:latin typeface="Nunito Light"/>
                <a:ea typeface="Nunito Light"/>
                <a:cs typeface="Nunito Light"/>
                <a:sym typeface="Nunito Light"/>
              </a:rPr>
              <a:t>Take a piece of paper and draw your life journey starting from your early childhood until now. When doing so, think for example about people who influenced your upbringing, visits to countries which may have had a strong impact on you, books you read or institutions </a:t>
            </a:r>
            <a:r>
              <a:rPr lang="en-GB" sz="2400" dirty="0">
                <a:solidFill>
                  <a:srgbClr val="366092"/>
                </a:solidFill>
                <a:latin typeface="Nunito Light"/>
                <a:ea typeface="Nunito Light"/>
                <a:cs typeface="Nunito Light"/>
                <a:sym typeface="Nunito Light"/>
              </a:rPr>
              <a:t>that</a:t>
            </a:r>
            <a:r>
              <a:rPr lang="en-GB" sz="2400" b="0" i="0" u="none" strike="noStrike" cap="none" dirty="0">
                <a:solidFill>
                  <a:srgbClr val="366092"/>
                </a:solidFill>
                <a:latin typeface="Nunito Light"/>
                <a:ea typeface="Nunito Light"/>
                <a:cs typeface="Nunito Light"/>
                <a:sym typeface="Nunito Light"/>
              </a:rPr>
              <a:t> had a strong impact on your life.</a:t>
            </a:r>
          </a:p>
          <a:p>
            <a:pPr lvl="1" indent="-342900">
              <a:buClr>
                <a:srgbClr val="366092"/>
              </a:buClr>
            </a:pPr>
            <a:r>
              <a:rPr lang="en-GB" sz="2400" b="0" i="0" u="none" strike="noStrike" cap="none" dirty="0">
                <a:solidFill>
                  <a:srgbClr val="366092"/>
                </a:solidFill>
                <a:latin typeface="Nunito Light"/>
                <a:ea typeface="Nunito Light"/>
                <a:cs typeface="Nunito Light"/>
                <a:sym typeface="Nunito Light"/>
              </a:rPr>
              <a:t>Think about the specific knowledge, skills and cultural orientation emanating from this which may be valuable for this course and for working together.</a:t>
            </a:r>
          </a:p>
        </p:txBody>
      </p:sp>
      <p:pic>
        <p:nvPicPr>
          <p:cNvPr id="5" name="Bild 7">
            <a:extLst>
              <a:ext uri="{FF2B5EF4-FFF2-40B4-BE49-F238E27FC236}">
                <a16:creationId xmlns:a16="http://schemas.microsoft.com/office/drawing/2014/main" id="{743953D7-D4C8-AF43-BA7C-B494351F8F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 y="1484313"/>
            <a:ext cx="6286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Vorlage Iken (4)">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orlage Iken (4)">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6192</Words>
  <Application>Microsoft Macintosh PowerPoint</Application>
  <PresentationFormat>Bildschirmpräsentation (4:3)</PresentationFormat>
  <Paragraphs>530</Paragraphs>
  <Slides>48</Slides>
  <Notes>48</Notes>
  <HiddenSlides>1</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48</vt:i4>
      </vt:variant>
    </vt:vector>
  </HeadingPairs>
  <TitlesOfParts>
    <vt:vector size="58" baseType="lpstr">
      <vt:lpstr>Arial</vt:lpstr>
      <vt:lpstr>Calibri</vt:lpstr>
      <vt:lpstr>FrutigerNext LT Medium</vt:lpstr>
      <vt:lpstr>Noto Sans Symbols</vt:lpstr>
      <vt:lpstr>Nunito</vt:lpstr>
      <vt:lpstr>Nunito Light</vt:lpstr>
      <vt:lpstr>Wingdings</vt:lpstr>
      <vt:lpstr>1_Vorlage Iken (4)</vt:lpstr>
      <vt:lpstr>Benutzerdefiniertes Design</vt:lpstr>
      <vt:lpstr>Vorlage Iken (4)</vt:lpstr>
      <vt:lpstr>PowerPoint-Präsentation</vt:lpstr>
      <vt:lpstr>INTRODUCTION TO EDUBOX 01</vt:lpstr>
      <vt:lpstr>PowerPoint-Präsentation</vt:lpstr>
      <vt:lpstr>MULTI-COLLECTIVITY AS A CONCEPT</vt:lpstr>
      <vt:lpstr>ICONS</vt:lpstr>
      <vt:lpstr>LEARNING OUTCOME</vt:lpstr>
      <vt:lpstr>OBJECTIVES</vt:lpstr>
      <vt:lpstr>MULTI-COLLECTIVITY AS A CONCEPT</vt:lpstr>
      <vt:lpstr>LEAD-IN</vt:lpstr>
      <vt:lpstr>LEAD-IN</vt:lpstr>
      <vt:lpstr>LEAD-IN</vt:lpstr>
      <vt:lpstr>LEAD-IN</vt:lpstr>
      <vt:lpstr>LEAD-IN</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MULTI-COLLECTIVITY AS A CONCEPT</vt:lpstr>
      <vt:lpstr>SUMMARY AND REFLECTION</vt:lpstr>
      <vt:lpstr>SUMMARY AND REFLECTION</vt:lpstr>
      <vt:lpstr>SUMMARY AND REFLECTION</vt:lpstr>
      <vt:lpstr>SUMMARY AND REFLECTION</vt:lpstr>
      <vt:lpstr>SUMMARY AND REFLECTION</vt:lpstr>
      <vt:lpstr>ASSIGNMENT</vt:lpstr>
      <vt:lpstr>SOURCES</vt:lpstr>
      <vt:lpstr>SOURCES</vt:lpstr>
      <vt:lpstr>LICENCES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PPP Multicollectivity as a concept</dc:title>
  <dc:creator>Prof. Dr. Adelheid Iken</dc:creator>
  <cp:lastModifiedBy>Darnell Turner</cp:lastModifiedBy>
  <cp:revision>146</cp:revision>
  <cp:lastPrinted>2018-12-20T11:51:28Z</cp:lastPrinted>
  <dcterms:modified xsi:type="dcterms:W3CDTF">2018-12-20T15:45:17Z</dcterms:modified>
</cp:coreProperties>
</file>