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9" r:id="rId2"/>
    <p:sldId id="313" r:id="rId3"/>
    <p:sldId id="310" r:id="rId4"/>
    <p:sldId id="311" r:id="rId5"/>
    <p:sldId id="312" r:id="rId6"/>
    <p:sldId id="303" r:id="rId7"/>
    <p:sldId id="314" r:id="rId8"/>
    <p:sldId id="278" r:id="rId9"/>
    <p:sldId id="279" r:id="rId10"/>
    <p:sldId id="280" r:id="rId11"/>
    <p:sldId id="274" r:id="rId12"/>
    <p:sldId id="27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 Lüdersdorff" initials="KL" lastIdx="1" clrIdx="0">
    <p:extLst>
      <p:ext uri="{19B8F6BF-5375-455C-9EA6-DF929625EA0E}">
        <p15:presenceInfo xmlns:p15="http://schemas.microsoft.com/office/powerpoint/2012/main" userId="c456eb3955c970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CFCFC"/>
    <a:srgbClr val="F44E72"/>
    <a:srgbClr val="FF49BD"/>
    <a:srgbClr val="F2F7FC"/>
    <a:srgbClr val="478DCD"/>
    <a:srgbClr val="FBFBFB"/>
    <a:srgbClr val="F9F9F9"/>
    <a:srgbClr val="FBBB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77" autoAdjust="0"/>
  </p:normalViewPr>
  <p:slideViewPr>
    <p:cSldViewPr snapToGrid="0">
      <p:cViewPr varScale="1">
        <p:scale>
          <a:sx n="69" d="100"/>
          <a:sy n="69" d="100"/>
        </p:scale>
        <p:origin x="11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3E210-6D44-48E4-9E39-A10AA1F9B06B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BEDB-503A-46E5-9657-1EB4EE47B2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76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25801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latin typeface="Candara" panose="020E0502030303020204" pitchFamily="34" charset="0"/>
                <a:hlinkClick r:id="rId3"/>
              </a:rPr>
              <a:t>https://h5p.org/node/258011</a:t>
            </a:r>
            <a:endParaRPr lang="de-DE" sz="1200" b="1" dirty="0">
              <a:latin typeface="Candara" panose="020E0502030303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4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2BEDB-503A-46E5-9657-1EB4EE47B2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7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RGB 254 / 254 / 255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2BEDB-503A-46E5-9657-1EB4EE47B2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70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D7970-2F7D-DD44-9293-1DD68F90791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95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0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8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BEDB-503A-46E5-9657-1EB4EE47B2F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40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BEDB-503A-46E5-9657-1EB4EE47B2F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36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https://www.vc.dfn.de/webkonferenzen.html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8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https://www.vc.dfn.de/webkonferenzen.html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1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Benutzerhandbuch: https://helpx.adobe.com/de/adobe-connect/using/topics.html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Datenschutzhinweise:</a:t>
            </a:r>
            <a:r>
              <a:rPr lang="de-DE" baseline="0" dirty="0"/>
              <a:t> https://www.vc.dfn.de/fileadmin/dokumente/Datenschutz_bei_Adobe_Connect.pdf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6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2BEDB-503A-46E5-9657-1EB4EE47B2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0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39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79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22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561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2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0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3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4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6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2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97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creativecommons.org/publicdomain/zero/1.0/deed.d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ixabay.com/de/rechner-b%C3%BCro-computer-finanzen-23414/" TargetMode="Externa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pr%C3%A4sentation-gui-e-learning-kurs-341444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ixabay.com/de/immobilien-immobilie-suchen-haus-2955057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c.dfn.de/webkonferenzen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helpx.adobe.com/de/adobe-connect/using/topic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c.dfn.de/fileadmin/dokumente/Datenschutz_bei_Adobe_Connect.pdf" TargetMode="External"/><Relationship Id="rId5" Type="http://schemas.openxmlformats.org/officeDocument/2006/relationships/hyperlink" Target="https://webconferencing-test.com/de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ebconferencing-test.com/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https://www.vc.dfn.de/webkonferenzen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hyperlink" Target="https://helpx.adobe.com/de/adobe-connect/using/topics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vc.dfn.de/fileadmin/dokumente/Datenschutz_bei_Adobe_Connect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hyperlink" Target="https://creativecommons.org/licenses/by/4.0/deed.d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6DB2B1D-1F4D-4F98-8D1C-4966502C0F83}"/>
              </a:ext>
            </a:extLst>
          </p:cNvPr>
          <p:cNvGrpSpPr/>
          <p:nvPr/>
        </p:nvGrpSpPr>
        <p:grpSpPr>
          <a:xfrm>
            <a:off x="404352" y="400254"/>
            <a:ext cx="11361982" cy="794365"/>
            <a:chOff x="404352" y="400254"/>
            <a:chExt cx="11361982" cy="794365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52" y="400254"/>
              <a:ext cx="11361982" cy="794365"/>
            </a:xfrm>
            <a:prstGeom prst="rect">
              <a:avLst/>
            </a:prstGeom>
          </p:spPr>
        </p:pic>
        <p:pic>
          <p:nvPicPr>
            <p:cNvPr id="8" name="Inhaltsplatzhalter 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184" y="497440"/>
              <a:ext cx="599992" cy="599992"/>
            </a:xfrm>
            <a:prstGeom prst="rect">
              <a:avLst/>
            </a:prstGeom>
          </p:spPr>
        </p:pic>
      </p:grpSp>
      <p:sp>
        <p:nvSpPr>
          <p:cNvPr id="12" name="Textfeld 11"/>
          <p:cNvSpPr txBox="1"/>
          <p:nvPr/>
        </p:nvSpPr>
        <p:spPr>
          <a:xfrm>
            <a:off x="404352" y="1938497"/>
            <a:ext cx="6333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dirty="0">
                <a:latin typeface="Candara" panose="020E0502030303020204" pitchFamily="34" charset="0"/>
              </a:rPr>
              <a:t>SUCHE NACH EINEM</a:t>
            </a:r>
          </a:p>
          <a:p>
            <a:pPr lvl="0"/>
            <a:r>
              <a:rPr lang="de-DE" sz="3200" dirty="0">
                <a:latin typeface="Candara" panose="020E0502030303020204" pitchFamily="34" charset="0"/>
              </a:rPr>
              <a:t>VIRTUELLEN LERNORT</a:t>
            </a:r>
            <a:r>
              <a:rPr lang="de-DE" sz="4800" b="1" dirty="0">
                <a:latin typeface="Candara" panose="020E0502030303020204" pitchFamily="34" charset="0"/>
              </a:rPr>
              <a:t> </a:t>
            </a:r>
            <a:endParaRPr lang="de-DE" sz="4800" b="1" dirty="0">
              <a:solidFill>
                <a:prstClr val="black"/>
              </a:solidFill>
              <a:latin typeface="Candara" panose="020E0502030303020204" pitchFamily="34" charset="0"/>
              <a:ea typeface="Candara" charset="0"/>
              <a:cs typeface="Candara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C125EB-A0FA-4627-A3D1-0832AB8EAB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83" y="1515292"/>
            <a:ext cx="4776651" cy="47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352" y="1511777"/>
            <a:ext cx="943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Abbildungsverzeichnis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F393D3B-41AA-454D-A168-4ACFEB1F7540}"/>
              </a:ext>
            </a:extLst>
          </p:cNvPr>
          <p:cNvSpPr txBox="1"/>
          <p:nvPr/>
        </p:nvSpPr>
        <p:spPr>
          <a:xfrm>
            <a:off x="482176" y="2636334"/>
            <a:ext cx="11191018" cy="3908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de-DE" dirty="0"/>
              <a:t>                 </a:t>
            </a:r>
            <a:r>
              <a:rPr lang="de-DE" dirty="0">
                <a:latin typeface="Candara" panose="020E0502030303020204" pitchFamily="34" charset="0"/>
              </a:rPr>
              <a:t>Peggy und Marco Lachmann-Anke / </a:t>
            </a:r>
          </a:p>
          <a:p>
            <a:pPr lvl="1">
              <a:tabLst>
                <a:tab pos="895350" algn="l"/>
              </a:tabLst>
            </a:pPr>
            <a:r>
              <a:rPr lang="de-DE" dirty="0">
                <a:latin typeface="Candara" panose="020E0502030303020204" pitchFamily="34" charset="0"/>
              </a:rPr>
              <a:t>	</a:t>
            </a:r>
            <a:r>
              <a:rPr lang="de-DE" sz="1400" u="sng" dirty="0">
                <a:latin typeface="Candara" panose="020E0502030303020204" pitchFamily="34" charset="0"/>
                <a:hlinkClick r:id="rId5"/>
              </a:rPr>
              <a:t>https://pixabay.com/de/immobilien-immobilie-suchen-haus-2955057/</a:t>
            </a:r>
            <a:r>
              <a:rPr lang="de-DE" sz="1400" dirty="0">
                <a:latin typeface="Candara" panose="020E0502030303020204" pitchFamily="34" charset="0"/>
              </a:rPr>
              <a:t>   [Stand 18.06.2018]</a:t>
            </a:r>
          </a:p>
          <a:p>
            <a:endParaRPr lang="de-DE" dirty="0"/>
          </a:p>
          <a:p>
            <a:endParaRPr lang="de-DE" dirty="0"/>
          </a:p>
          <a:p>
            <a:pPr>
              <a:tabLst>
                <a:tab pos="895350" algn="l"/>
              </a:tabLst>
            </a:pPr>
            <a:r>
              <a:rPr lang="de-DE" dirty="0"/>
              <a:t>	</a:t>
            </a:r>
            <a:r>
              <a:rPr lang="de-DE" dirty="0">
                <a:latin typeface="Candara" panose="020E0502030303020204" pitchFamily="34" charset="0"/>
              </a:rPr>
              <a:t>Sandra Schön / </a:t>
            </a:r>
            <a:r>
              <a:rPr lang="de-DE" sz="1400" u="sng" dirty="0">
                <a:latin typeface="Candara" panose="020E0502030303020204" pitchFamily="34" charset="0"/>
                <a:hlinkClick r:id="rId6"/>
              </a:rPr>
              <a:t>https://pixabay.com/de/pr%C3%A4sentation-gui-e-learning-kurs-341444/</a:t>
            </a:r>
            <a:r>
              <a:rPr lang="de-DE" sz="1400" dirty="0">
                <a:latin typeface="Candara" panose="020E0502030303020204" pitchFamily="34" charset="0"/>
              </a:rPr>
              <a:t>  [Stand 18.06.2018]</a:t>
            </a:r>
          </a:p>
          <a:p>
            <a:pPr>
              <a:tabLst>
                <a:tab pos="895350" algn="l"/>
              </a:tabLst>
            </a:pPr>
            <a:r>
              <a:rPr lang="de-DE" u="sng" dirty="0">
                <a:latin typeface="Candara" panose="020E0502030303020204" pitchFamily="34" charset="0"/>
              </a:rPr>
              <a:t> </a:t>
            </a:r>
            <a:endParaRPr lang="de-DE" dirty="0">
              <a:latin typeface="Candara" panose="020E0502030303020204" pitchFamily="34" charset="0"/>
            </a:endParaRPr>
          </a:p>
          <a:p>
            <a:endParaRPr lang="de-DE" dirty="0"/>
          </a:p>
          <a:p>
            <a:r>
              <a:rPr lang="de-DE" dirty="0"/>
              <a:t>	</a:t>
            </a:r>
            <a:r>
              <a:rPr lang="en-US" dirty="0" err="1">
                <a:latin typeface="Candara" panose="020E0502030303020204" pitchFamily="34" charset="0"/>
              </a:rPr>
              <a:t>Clker</a:t>
            </a:r>
            <a:r>
              <a:rPr lang="en-US" dirty="0">
                <a:latin typeface="Candara" panose="020E0502030303020204" pitchFamily="34" charset="0"/>
              </a:rPr>
              <a:t>-Free-Vector-Images /</a:t>
            </a:r>
            <a:r>
              <a:rPr lang="en-US" dirty="0"/>
              <a:t> </a:t>
            </a:r>
            <a:r>
              <a:rPr lang="en-US" sz="1400" u="sng" dirty="0">
                <a:latin typeface="Candara" panose="020E0502030303020204" pitchFamily="34" charset="0"/>
                <a:hlinkClick r:id="rId7"/>
              </a:rPr>
              <a:t>https://pixabay.com/de/rechner-b%C3%BCro-computer-finanzen-23414/</a:t>
            </a:r>
            <a:r>
              <a:rPr lang="en-US" sz="1400" u="sng" dirty="0">
                <a:latin typeface="Candara" panose="020E0502030303020204" pitchFamily="34" charset="0"/>
              </a:rPr>
              <a:t>   </a:t>
            </a:r>
            <a:r>
              <a:rPr lang="de-DE" sz="1400" dirty="0">
                <a:latin typeface="Candara" panose="020E0502030303020204" pitchFamily="34" charset="0"/>
              </a:rPr>
              <a:t>[Stand 18.06.2018]</a:t>
            </a:r>
          </a:p>
          <a:p>
            <a:endParaRPr lang="de-DE" sz="1400" dirty="0">
              <a:latin typeface="Candara" panose="020E0502030303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pPr>
              <a:tabLst>
                <a:tab pos="895350" algn="l"/>
              </a:tabLst>
            </a:pPr>
            <a:r>
              <a:rPr lang="de-DE" dirty="0"/>
              <a:t>	</a:t>
            </a:r>
            <a:r>
              <a:rPr lang="de-DE" dirty="0">
                <a:latin typeface="Candara" panose="020E0502030303020204" pitchFamily="34" charset="0"/>
              </a:rPr>
              <a:t>Katja Königstein-Lüdersdorff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D5C125EB-A0FA-4627-A3D1-0832AB8EAB36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9" y="2734005"/>
            <a:ext cx="630439" cy="596558"/>
          </a:xfrm>
          <a:prstGeom prst="rect">
            <a:avLst/>
          </a:prstGeom>
        </p:spPr>
      </p:pic>
      <p:pic>
        <p:nvPicPr>
          <p:cNvPr id="22" name="Bildplatzhalter 6">
            <a:extLst>
              <a:ext uri="{FF2B5EF4-FFF2-40B4-BE49-F238E27FC236}">
                <a16:creationId xmlns:a16="http://schemas.microsoft.com/office/drawing/2014/main" id="{F5AF739A-D034-4CF7-A6F3-ADE6BFB7A5B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4" y="3682368"/>
            <a:ext cx="630438" cy="45629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F087FD0-0964-4639-A6E3-DBF34BA0E8E7}"/>
              </a:ext>
            </a:extLst>
          </p:cNvPr>
          <p:cNvPicPr/>
          <p:nvPr/>
        </p:nvPicPr>
        <p:blipFill rotWithShape="1">
          <a:blip r:embed="rId11"/>
          <a:srcRect b="11793"/>
          <a:stretch/>
        </p:blipFill>
        <p:spPr>
          <a:xfrm>
            <a:off x="561236" y="5490123"/>
            <a:ext cx="614439" cy="611857"/>
          </a:xfrm>
          <a:prstGeom prst="rect">
            <a:avLst/>
          </a:prstGeom>
          <a:ln w="19050"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070C8F9-FFB9-4552-B9F3-D3869C8995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7" y="4590715"/>
            <a:ext cx="663697" cy="4562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6537948-60D6-4985-89D5-D657383EBC10}"/>
              </a:ext>
            </a:extLst>
          </p:cNvPr>
          <p:cNvSpPr txBox="1"/>
          <p:nvPr/>
        </p:nvSpPr>
        <p:spPr>
          <a:xfrm>
            <a:off x="404352" y="2159137"/>
            <a:ext cx="1096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Illustrationen lizenziert unter der Lizenz </a:t>
            </a:r>
            <a:r>
              <a:rPr lang="de-DE" dirty="0">
                <a:latin typeface="Candara" panose="020E0502030303020204" pitchFamily="34" charset="0"/>
                <a:hlinkClick r:id="rId13"/>
              </a:rPr>
              <a:t>CC 0</a:t>
            </a:r>
            <a:r>
              <a:rPr lang="de-DE" dirty="0">
                <a:latin typeface="Candara" panose="020E0502030303020204" pitchFamily="34" charset="0"/>
              </a:rPr>
              <a:t>     </a:t>
            </a:r>
            <a:r>
              <a:rPr lang="de-DE" sz="1400" dirty="0">
                <a:hlinkClick r:id="rId13"/>
              </a:rPr>
              <a:t>https://creativecommons.org/publicdomain/zero/1.0/deed.de</a:t>
            </a:r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7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352" y="1511777"/>
            <a:ext cx="943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URL Verzeichnis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4352" y="2096552"/>
            <a:ext cx="11361982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Übersicht zu Webkonferenzsysteme „Suche“ </a:t>
            </a:r>
          </a:p>
          <a:p>
            <a:pPr>
              <a:defRPr/>
            </a:pPr>
            <a:r>
              <a:rPr lang="de-DE" sz="2000" dirty="0"/>
              <a:t>URL: </a:t>
            </a:r>
            <a:r>
              <a:rPr lang="de-DE" sz="2000" dirty="0">
                <a:hlinkClick r:id="rId5"/>
              </a:rPr>
              <a:t>https://webconferencing-test.com/de/</a:t>
            </a:r>
            <a:r>
              <a:rPr lang="de-DE" sz="2000" dirty="0"/>
              <a:t> [Stand: 25.06.2018]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Datenschutzhinweise „Datenschutz“ </a:t>
            </a:r>
          </a:p>
          <a:p>
            <a:pPr>
              <a:defRPr/>
            </a:pPr>
            <a:r>
              <a:rPr lang="de-DE" sz="2000" dirty="0"/>
              <a:t>URL: </a:t>
            </a:r>
            <a:r>
              <a:rPr lang="de-DE" sz="2000" dirty="0">
                <a:hlinkClick r:id="rId6"/>
              </a:rPr>
              <a:t>https://www.vc.dfn.de/fileadmin/dokumente/Datenschutz_bei_Adobe_Connect.pdf</a:t>
            </a:r>
            <a:endParaRPr lang="de-DE" sz="2000" dirty="0"/>
          </a:p>
          <a:p>
            <a:pPr>
              <a:defRPr/>
            </a:pPr>
            <a:r>
              <a:rPr lang="de-DE" sz="2000" dirty="0"/>
              <a:t>[Stand: 25.06.2018]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  <a:p>
            <a:pPr>
              <a:defRPr/>
            </a:pPr>
            <a:r>
              <a:rPr lang="de-DE" sz="2000" dirty="0"/>
              <a:t>Benutzerhandbuch von Adobe Connect „Benutzerhandbuch“</a:t>
            </a:r>
          </a:p>
          <a:p>
            <a:pPr>
              <a:defRPr/>
            </a:pPr>
            <a:r>
              <a:rPr lang="de-DE" sz="2000" dirty="0"/>
              <a:t>URL: </a:t>
            </a:r>
            <a:r>
              <a:rPr lang="de-DE" sz="2000" dirty="0">
                <a:hlinkClick r:id="rId7"/>
              </a:rPr>
              <a:t>https://helpx.adobe.com/de/adobe-connect/using/topics.html</a:t>
            </a:r>
            <a:r>
              <a:rPr lang="de-DE" sz="2000" dirty="0"/>
              <a:t>  [Stand: 25.06.2018]</a:t>
            </a:r>
          </a:p>
          <a:p>
            <a:pPr>
              <a:lnSpc>
                <a:spcPct val="150000"/>
              </a:lnSpc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Deutsches Forschungsnetz Webkonferenzen „DFN“</a:t>
            </a:r>
          </a:p>
          <a:p>
            <a:pPr>
              <a:defRPr/>
            </a:pPr>
            <a:r>
              <a:rPr lang="de-DE" sz="2000" dirty="0"/>
              <a:t>URL: </a:t>
            </a:r>
            <a:r>
              <a:rPr lang="de-DE" sz="2000" dirty="0">
                <a:solidFill>
                  <a:srgbClr val="6CBAFF"/>
                </a:solidFill>
                <a:hlinkClick r:id="rId8"/>
              </a:rPr>
              <a:t>https://www.vc.dfn.de/webkonferenzen.html</a:t>
            </a:r>
            <a:r>
              <a:rPr lang="de-DE" sz="2000" dirty="0">
                <a:solidFill>
                  <a:srgbClr val="6CBAFF"/>
                </a:solidFill>
              </a:rPr>
              <a:t> </a:t>
            </a:r>
            <a:r>
              <a:rPr lang="de-DE" sz="2000" dirty="0"/>
              <a:t>[Stand: 25.06.2018]</a:t>
            </a:r>
          </a:p>
          <a:p>
            <a:pPr>
              <a:lnSpc>
                <a:spcPct val="150000"/>
              </a:lnSpc>
              <a:defRPr/>
            </a:pPr>
            <a:endParaRPr lang="de-DE" sz="2000" dirty="0"/>
          </a:p>
          <a:p>
            <a:pPr>
              <a:lnSpc>
                <a:spcPct val="150000"/>
              </a:lnSpc>
              <a:defRPr/>
            </a:pPr>
            <a:endParaRPr lang="de-DE" sz="20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8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4352" y="1677591"/>
            <a:ext cx="621658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Candara" charset="0"/>
                <a:ea typeface="Candara" charset="0"/>
                <a:cs typeface="Candara" charset="0"/>
              </a:rPr>
              <a:t>IDEE &amp; UMSETZUNG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04352" y="2051527"/>
            <a:ext cx="621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andara" charset="0"/>
                <a:ea typeface="Candara" charset="0"/>
                <a:cs typeface="Candara" charset="0"/>
              </a:rPr>
              <a:t>Katja Königstein-Lüdersdorff</a:t>
            </a:r>
          </a:p>
        </p:txBody>
      </p:sp>
      <p:pic>
        <p:nvPicPr>
          <p:cNvPr id="30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50" y="40681"/>
            <a:ext cx="2552700" cy="25527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77" y="2439177"/>
            <a:ext cx="2602845" cy="9578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4" y="3778551"/>
            <a:ext cx="2381250" cy="12284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43600" y="4435474"/>
            <a:ext cx="365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/>
              <a:t>Dieses Vorhaben wird aus Mitteln des Bundesministeriums für Bildung und Forschung unter dem Förderkennzeichen 01PL16046 gefördert. Die Verantwortung liegt beim Autor.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50781" y="5690023"/>
            <a:ext cx="726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ndara" panose="020E0502030303020204" pitchFamily="34" charset="0"/>
              </a:rPr>
              <a:t>Die Präsentation “Suche nach einem virtuellen Lernort” von Katja Königstein-Lüdersdorff / Team Medien 4.0 ist lizenziert unter einer </a:t>
            </a:r>
            <a:r>
              <a:rPr lang="de-DE" sz="1400" dirty="0">
                <a:solidFill>
                  <a:prstClr val="black"/>
                </a:solidFill>
                <a:latin typeface="Candara" panose="020E0502030303020204" pitchFamily="34" charset="0"/>
                <a:hlinkClick r:id="rId8"/>
              </a:rPr>
              <a:t>Creative Commons Namensnennung 4.0 International Lizenz</a:t>
            </a:r>
            <a:r>
              <a:rPr lang="de-DE" sz="1400" dirty="0">
                <a:latin typeface="Candara" panose="020E0502030303020204" pitchFamily="34" charset="0"/>
              </a:rPr>
              <a:t> (CC BY) (</a:t>
            </a:r>
            <a:r>
              <a:rPr lang="de-DE" sz="1400" dirty="0">
                <a:latin typeface="Candara" panose="020E0502030303020204" pitchFamily="34" charset="0"/>
                <a:hlinkClick r:id="rId9"/>
              </a:rPr>
              <a:t>https://creativecommons.org/licenses/by/4.0/</a:t>
            </a:r>
            <a:r>
              <a:rPr lang="de-DE" sz="1400" dirty="0">
                <a:latin typeface="Candara" panose="020E0502030303020204" pitchFamily="34" charset="0"/>
              </a:rPr>
              <a:t>) mit Abweichung zu Illustrationen laut Abbildungsverzeichnis. Das Logo des Bundesministeriums für Bildung und Forschung fällt nicht unter eine freie Lizenz</a:t>
            </a:r>
            <a:r>
              <a:rPr lang="de-DE" sz="1600" dirty="0"/>
              <a:t>.                     </a:t>
            </a:r>
          </a:p>
        </p:txBody>
      </p:sp>
      <p:pic>
        <p:nvPicPr>
          <p:cNvPr id="14" name="Grafik 13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56" y="5813134"/>
            <a:ext cx="1048423" cy="36933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2A87FC-3246-479A-806E-5A83B5D47388}"/>
              </a:ext>
            </a:extLst>
          </p:cNvPr>
          <p:cNvSpPr/>
          <p:nvPr/>
        </p:nvSpPr>
        <p:spPr>
          <a:xfrm>
            <a:off x="3708406" y="6149969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Candara" panose="020E0502030303020204" pitchFamily="34" charset="0"/>
              </a:rPr>
              <a:t>25.06.2018</a:t>
            </a:r>
          </a:p>
        </p:txBody>
      </p:sp>
    </p:spTree>
    <p:extLst>
      <p:ext uri="{BB962C8B-B14F-4D97-AF65-F5344CB8AC3E}">
        <p14:creationId xmlns:p14="http://schemas.microsoft.com/office/powerpoint/2010/main" val="281094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7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EF37C4F-97F9-498F-B5AD-5FD9E10FB2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1359540"/>
            <a:ext cx="5379551" cy="53169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087FD0-0964-4639-A6E3-DBF34BA0E8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793"/>
          <a:stretch/>
        </p:blipFill>
        <p:spPr>
          <a:xfrm>
            <a:off x="250373" y="1506529"/>
            <a:ext cx="5714999" cy="5169983"/>
          </a:xfrm>
          <a:prstGeom prst="rect">
            <a:avLst/>
          </a:prstGeom>
          <a:ln w="19050"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818CDCE-50B3-404A-9EC0-2624F6A756E8}"/>
              </a:ext>
            </a:extLst>
          </p:cNvPr>
          <p:cNvSpPr txBox="1"/>
          <p:nvPr/>
        </p:nvSpPr>
        <p:spPr>
          <a:xfrm>
            <a:off x="7237141" y="3906854"/>
            <a:ext cx="9701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ndara" panose="020E0502030303020204" pitchFamily="34" charset="0"/>
                <a:hlinkClick r:id="rId7"/>
              </a:rPr>
              <a:t>SUCHE</a:t>
            </a:r>
            <a:endParaRPr lang="de-DE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30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AE9FF6E-5F13-42F3-AAAF-8C41A391E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1" y="1592012"/>
            <a:ext cx="5598917" cy="41991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F0D57EC-4F7D-48F4-A8C4-2CFFAAD0B4E0}"/>
              </a:ext>
            </a:extLst>
          </p:cNvPr>
          <p:cNvSpPr txBox="1"/>
          <p:nvPr/>
        </p:nvSpPr>
        <p:spPr>
          <a:xfrm>
            <a:off x="6707181" y="1592012"/>
            <a:ext cx="3918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ndara" panose="020E0502030303020204" pitchFamily="34" charset="0"/>
              </a:rPr>
              <a:t>VC</a:t>
            </a:r>
          </a:p>
          <a:p>
            <a:endParaRPr lang="de-DE" sz="3200" i="1" dirty="0">
              <a:latin typeface="Candara" panose="020E0502030303020204" pitchFamily="34" charset="0"/>
            </a:endParaRPr>
          </a:p>
          <a:p>
            <a:r>
              <a:rPr lang="de-DE" sz="3200" i="1" dirty="0">
                <a:latin typeface="Candara" panose="020E0502030303020204" pitchFamily="34" charset="0"/>
              </a:rPr>
              <a:t>virtual </a:t>
            </a:r>
            <a:r>
              <a:rPr lang="de-DE" sz="3200" i="1" dirty="0" err="1">
                <a:latin typeface="Candara" panose="020E0502030303020204" pitchFamily="34" charset="0"/>
              </a:rPr>
              <a:t>classroom</a:t>
            </a:r>
            <a:endParaRPr lang="de-DE" sz="3200" i="1" dirty="0">
              <a:latin typeface="Candara" panose="020E0502030303020204" pitchFamily="34" charset="0"/>
            </a:endParaRPr>
          </a:p>
          <a:p>
            <a:endParaRPr lang="de-DE" sz="3200" i="1" dirty="0">
              <a:latin typeface="Candara" panose="020E0502030303020204" pitchFamily="34" charset="0"/>
            </a:endParaRPr>
          </a:p>
          <a:p>
            <a:r>
              <a:rPr lang="de-DE" sz="3200" dirty="0">
                <a:latin typeface="Candara" panose="020E0502030303020204" pitchFamily="34" charset="0"/>
              </a:rPr>
              <a:t>Virtuelles Klassenzimmer</a:t>
            </a:r>
          </a:p>
        </p:txBody>
      </p:sp>
    </p:spTree>
    <p:extLst>
      <p:ext uri="{BB962C8B-B14F-4D97-AF65-F5344CB8AC3E}">
        <p14:creationId xmlns:p14="http://schemas.microsoft.com/office/powerpoint/2010/main" val="13753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191B11-B24E-4165-84A5-A4AC133C99D0}"/>
              </a:ext>
            </a:extLst>
          </p:cNvPr>
          <p:cNvSpPr txBox="1"/>
          <p:nvPr/>
        </p:nvSpPr>
        <p:spPr>
          <a:xfrm>
            <a:off x="3475183" y="5543346"/>
            <a:ext cx="998845" cy="71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17589600-F6DA-4EC6-A9F1-470DCE9D147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35" y="2157662"/>
            <a:ext cx="1579876" cy="1394338"/>
          </a:xfrm>
          <a:prstGeom prst="rect">
            <a:avLst/>
          </a:prstGeom>
          <a:ln w="57150">
            <a:noFill/>
          </a:ln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5C23D3B-2122-43C9-8E17-D7CAA2A7E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60" y="2078697"/>
            <a:ext cx="1373209" cy="145685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4D2855AC-24DE-4383-A89E-8E23F1FD8D2F}"/>
              </a:ext>
            </a:extLst>
          </p:cNvPr>
          <p:cNvSpPr txBox="1"/>
          <p:nvPr/>
        </p:nvSpPr>
        <p:spPr>
          <a:xfrm>
            <a:off x="500743" y="4082140"/>
            <a:ext cx="1469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Videobild übertragen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908BEF1-3865-490B-8C6C-56F9F576F21A}"/>
              </a:ext>
            </a:extLst>
          </p:cNvPr>
          <p:cNvSpPr txBox="1"/>
          <p:nvPr/>
        </p:nvSpPr>
        <p:spPr>
          <a:xfrm>
            <a:off x="2471053" y="4071256"/>
            <a:ext cx="124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zuhören &amp; sprechen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29FBA62-8B58-4806-8815-269B7A0225BB}"/>
              </a:ext>
            </a:extLst>
          </p:cNvPr>
          <p:cNvSpPr txBox="1"/>
          <p:nvPr/>
        </p:nvSpPr>
        <p:spPr>
          <a:xfrm>
            <a:off x="4288973" y="4071254"/>
            <a:ext cx="124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chatten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06F9723-86B7-4C8B-B06F-CEA720CF256C}"/>
              </a:ext>
            </a:extLst>
          </p:cNvPr>
          <p:cNvSpPr txBox="1"/>
          <p:nvPr/>
        </p:nvSpPr>
        <p:spPr>
          <a:xfrm>
            <a:off x="6389917" y="4067147"/>
            <a:ext cx="144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abstimmen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1F17FB9-B6AA-4A9F-B806-1E6B672DD2C8}"/>
              </a:ext>
            </a:extLst>
          </p:cNvPr>
          <p:cNvSpPr txBox="1"/>
          <p:nvPr/>
        </p:nvSpPr>
        <p:spPr>
          <a:xfrm>
            <a:off x="8338458" y="4070781"/>
            <a:ext cx="12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Notizen machen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CCAC403-7248-4233-86B5-4EDE19632D2B}"/>
              </a:ext>
            </a:extLst>
          </p:cNvPr>
          <p:cNvSpPr txBox="1"/>
          <p:nvPr/>
        </p:nvSpPr>
        <p:spPr>
          <a:xfrm>
            <a:off x="10080176" y="4090403"/>
            <a:ext cx="197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Arbeitsgruppen</a:t>
            </a:r>
          </a:p>
          <a:p>
            <a:pPr algn="ctr"/>
            <a:r>
              <a:rPr lang="de-DE" sz="2000" dirty="0">
                <a:latin typeface="Candara" panose="020E0502030303020204" pitchFamily="34" charset="0"/>
              </a:rPr>
              <a:t>bilden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368DE2-1A80-44DC-A5CE-5CE862ECC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2" y="1538868"/>
            <a:ext cx="2439169" cy="25951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4E6CD5-4D6F-4D49-99F8-F76F7868661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57246" y="1864722"/>
            <a:ext cx="1840337" cy="1953864"/>
          </a:xfrm>
          <a:prstGeom prst="rect">
            <a:avLst/>
          </a:prstGeom>
        </p:spPr>
      </p:pic>
      <p:pic>
        <p:nvPicPr>
          <p:cNvPr id="11" name="Grafik 10" descr="Ein Bild, das Silhouette enthält.&#10;&#10;Mit hoher Zuverlässigkeit generierte Beschreibung">
            <a:extLst>
              <a:ext uri="{FF2B5EF4-FFF2-40B4-BE49-F238E27FC236}">
                <a16:creationId xmlns:a16="http://schemas.microsoft.com/office/drawing/2014/main" id="{EC641015-5115-45C6-9B05-4A4D7A91CE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52" y="1798531"/>
            <a:ext cx="2103653" cy="22347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3BC4E9-06E7-4126-B1B8-387F0A9AA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2" y="1443752"/>
            <a:ext cx="2929777" cy="31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191B11-B24E-4165-84A5-A4AC133C99D0}"/>
              </a:ext>
            </a:extLst>
          </p:cNvPr>
          <p:cNvSpPr txBox="1"/>
          <p:nvPr/>
        </p:nvSpPr>
        <p:spPr>
          <a:xfrm>
            <a:off x="3475183" y="5543346"/>
            <a:ext cx="998845" cy="71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9A6D8CB-8905-400E-88F5-2085EBBBB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76" t="42903" r="15769" b="12897"/>
          <a:stretch/>
        </p:blipFill>
        <p:spPr>
          <a:xfrm>
            <a:off x="9850360" y="2203108"/>
            <a:ext cx="1218610" cy="12258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A30977-4E0E-4DCB-A0D2-586A1C0A282E}"/>
              </a:ext>
            </a:extLst>
          </p:cNvPr>
          <p:cNvSpPr txBox="1"/>
          <p:nvPr/>
        </p:nvSpPr>
        <p:spPr>
          <a:xfrm>
            <a:off x="698133" y="4075225"/>
            <a:ext cx="131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ndara" panose="020E0502030303020204" pitchFamily="34" charset="0"/>
              </a:rPr>
              <a:t>Bildschirm</a:t>
            </a:r>
          </a:p>
          <a:p>
            <a:r>
              <a:rPr lang="de-DE" sz="2000" dirty="0">
                <a:latin typeface="Candara" panose="020E0502030303020204" pitchFamily="34" charset="0"/>
              </a:rPr>
              <a:t>freigeben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F05BDF-137E-42EA-9742-F70732174935}"/>
              </a:ext>
            </a:extLst>
          </p:cNvPr>
          <p:cNvSpPr txBox="1"/>
          <p:nvPr/>
        </p:nvSpPr>
        <p:spPr>
          <a:xfrm>
            <a:off x="5142085" y="4064339"/>
            <a:ext cx="161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Dokumente präsentieren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E943AF0-27E2-473B-B991-7ECBB4F0D9C4}"/>
              </a:ext>
            </a:extLst>
          </p:cNvPr>
          <p:cNvSpPr txBox="1"/>
          <p:nvPr/>
        </p:nvSpPr>
        <p:spPr>
          <a:xfrm>
            <a:off x="2717448" y="4067798"/>
            <a:ext cx="1614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mit dem Whiteboard arbeiten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2172E8-B26E-4470-91EA-448A9DB4FFD7}"/>
              </a:ext>
            </a:extLst>
          </p:cNvPr>
          <p:cNvSpPr txBox="1"/>
          <p:nvPr/>
        </p:nvSpPr>
        <p:spPr>
          <a:xfrm>
            <a:off x="9613157" y="4064339"/>
            <a:ext cx="159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Meeting aufzeichnen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9EFD46A-F86E-4737-90C0-7035E203B551}"/>
              </a:ext>
            </a:extLst>
          </p:cNvPr>
          <p:cNvSpPr txBox="1"/>
          <p:nvPr/>
        </p:nvSpPr>
        <p:spPr>
          <a:xfrm>
            <a:off x="7414320" y="4078684"/>
            <a:ext cx="182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andara" panose="020E0502030303020204" pitchFamily="34" charset="0"/>
              </a:rPr>
              <a:t>Dateien</a:t>
            </a:r>
          </a:p>
          <a:p>
            <a:r>
              <a:rPr lang="de-DE" sz="2000" dirty="0">
                <a:latin typeface="Candara" panose="020E0502030303020204" pitchFamily="34" charset="0"/>
              </a:rPr>
              <a:t>herunterladen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FE0046-4544-4B27-AB2D-8E76571865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45" y="1441238"/>
            <a:ext cx="2745514" cy="29148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A1FADF-EF46-4865-95F3-4BB54BE1B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2" y="1540071"/>
            <a:ext cx="2148157" cy="2281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C72148B-FF94-46B1-BF0A-BA12C847A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1" y="1516077"/>
            <a:ext cx="2627383" cy="27954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20F9D9-1177-4BCE-B64A-4C8FC8B32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98" y="1359961"/>
            <a:ext cx="2858719" cy="30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04352" y="1511777"/>
            <a:ext cx="113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ndara" charset="0"/>
                <a:ea typeface="Candara" charset="0"/>
                <a:cs typeface="Candara" charset="0"/>
              </a:rPr>
              <a:t>Kosten für Webkonferenzsysteme</a:t>
            </a:r>
          </a:p>
        </p:txBody>
      </p:sp>
      <p:pic>
        <p:nvPicPr>
          <p:cNvPr id="30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F6F4F9-0248-4240-8BD4-D3E37D219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4" y="1981200"/>
            <a:ext cx="60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04352" y="1511777"/>
            <a:ext cx="5691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ndara" charset="0"/>
                <a:ea typeface="Candara" charset="0"/>
                <a:cs typeface="Candara" charset="0"/>
              </a:rPr>
              <a:t>Kooperation mit dem Deutschen Forschungsnetz (</a:t>
            </a:r>
            <a:r>
              <a:rPr lang="de-DE" sz="3200" dirty="0">
                <a:latin typeface="Candara" charset="0"/>
                <a:ea typeface="Candara" charset="0"/>
                <a:cs typeface="Candara" charset="0"/>
                <a:hlinkClick r:id="rId4"/>
              </a:rPr>
              <a:t>DFN</a:t>
            </a:r>
            <a:r>
              <a:rPr lang="de-DE" sz="3200" dirty="0">
                <a:latin typeface="Candara" charset="0"/>
                <a:ea typeface="Candara" charset="0"/>
                <a:cs typeface="Candara" charset="0"/>
              </a:rPr>
              <a:t>)</a:t>
            </a:r>
          </a:p>
        </p:txBody>
      </p:sp>
      <p:pic>
        <p:nvPicPr>
          <p:cNvPr id="30" name="Inhaltsplatzhalter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77E4BE3-93CA-4A7D-9B58-E7C106CA7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9" y="930645"/>
            <a:ext cx="6233531" cy="66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8" name="Inhaltsplatzhalter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04352" y="2159714"/>
            <a:ext cx="11361983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latin typeface="Candara" panose="020E0502030303020204" pitchFamily="34" charset="0"/>
              </a:rPr>
              <a:t>Funktionsvielfalt von Adobe Connect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04352" y="1511777"/>
            <a:ext cx="113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Zusammenfassung von Dagmars Entscheidungsgrundlagen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5A2D357-BAD2-403D-B19E-E7DB645745C8}"/>
              </a:ext>
            </a:extLst>
          </p:cNvPr>
          <p:cNvGrpSpPr/>
          <p:nvPr/>
        </p:nvGrpSpPr>
        <p:grpSpPr>
          <a:xfrm>
            <a:off x="415008" y="3655068"/>
            <a:ext cx="11361983" cy="1451866"/>
            <a:chOff x="415008" y="3655068"/>
            <a:chExt cx="11361983" cy="1451866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8EA6D58-DB2B-4B1A-959F-125C5304A38A}"/>
                </a:ext>
              </a:extLst>
            </p:cNvPr>
            <p:cNvSpPr txBox="1"/>
            <p:nvPr/>
          </p:nvSpPr>
          <p:spPr>
            <a:xfrm>
              <a:off x="415008" y="3797562"/>
              <a:ext cx="11361983" cy="73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50000"/>
                </a:lnSpc>
                <a:buFont typeface="Wingdings" panose="05000000000000000000" pitchFamily="2" charset="2"/>
                <a:buChar char="ü"/>
              </a:pPr>
              <a:r>
                <a:rPr lang="de-DE" sz="2000" dirty="0">
                  <a:latin typeface="Candara" panose="020E0502030303020204" pitchFamily="34" charset="0"/>
                </a:rPr>
                <a:t>Name und E-Mail-Adresse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6A687ED-2A0C-45F7-91ED-4C8AFFA6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6232" y="3655068"/>
              <a:ext cx="1367506" cy="1451866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A51766E-0EA2-4D1F-B912-158101CCEEA3}"/>
              </a:ext>
            </a:extLst>
          </p:cNvPr>
          <p:cNvGrpSpPr/>
          <p:nvPr/>
        </p:nvGrpSpPr>
        <p:grpSpPr>
          <a:xfrm>
            <a:off x="404350" y="3016303"/>
            <a:ext cx="11361983" cy="1081737"/>
            <a:chOff x="404350" y="3016303"/>
            <a:chExt cx="11361983" cy="1081737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D679DDC-80EF-414B-93DD-D0DB54FF932A}"/>
                </a:ext>
              </a:extLst>
            </p:cNvPr>
            <p:cNvSpPr txBox="1"/>
            <p:nvPr/>
          </p:nvSpPr>
          <p:spPr>
            <a:xfrm>
              <a:off x="404350" y="3016303"/>
              <a:ext cx="11361983" cy="73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50000"/>
                </a:lnSpc>
                <a:buFont typeface="Wingdings" panose="05000000000000000000" pitchFamily="2" charset="2"/>
                <a:buChar char="ü"/>
              </a:pPr>
              <a:r>
                <a:rPr lang="de-DE" sz="2000" dirty="0">
                  <a:latin typeface="Candara" panose="020E0502030303020204" pitchFamily="34" charset="0"/>
                </a:rPr>
                <a:t>Hochschule                        DFN   (keine extra Lizenzkosten)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2A33EA3-2B22-4366-9A61-3048D4A87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26286" y="3061647"/>
              <a:ext cx="976174" cy="1036393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2C48623D-7B22-4E87-8649-0843C7B7D947}"/>
              </a:ext>
            </a:extLst>
          </p:cNvPr>
          <p:cNvSpPr txBox="1"/>
          <p:nvPr/>
        </p:nvSpPr>
        <p:spPr>
          <a:xfrm>
            <a:off x="425668" y="4620425"/>
            <a:ext cx="11361983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latin typeface="Candara" panose="020E0502030303020204" pitchFamily="34" charset="0"/>
                <a:hlinkClick r:id="rId9"/>
              </a:rPr>
              <a:t>Datenschutz</a:t>
            </a:r>
            <a:r>
              <a:rPr lang="de-DE" sz="2000" dirty="0">
                <a:latin typeface="Candara" panose="020E0502030303020204" pitchFamily="34" charset="0"/>
              </a:rPr>
              <a:t> / </a:t>
            </a:r>
            <a:r>
              <a:rPr lang="de-DE" dirty="0"/>
              <a:t>Datenverschlüsselung</a:t>
            </a:r>
            <a:endParaRPr lang="de-DE" sz="2000" dirty="0">
              <a:latin typeface="Candara" panose="020E0502030303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9790029-DE28-4C33-A3D1-6438BCE12A81}"/>
              </a:ext>
            </a:extLst>
          </p:cNvPr>
          <p:cNvSpPr txBox="1"/>
          <p:nvPr/>
        </p:nvSpPr>
        <p:spPr>
          <a:xfrm>
            <a:off x="415008" y="5331275"/>
            <a:ext cx="11361983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latin typeface="Candara" panose="020E0502030303020204" pitchFamily="34" charset="0"/>
              </a:rPr>
              <a:t>Deutschsprachiges, online verfügbares </a:t>
            </a:r>
            <a:r>
              <a:rPr lang="de-DE" sz="2000" dirty="0">
                <a:latin typeface="Candara" panose="020E0502030303020204" pitchFamily="34" charset="0"/>
                <a:hlinkClick r:id="rId10"/>
              </a:rPr>
              <a:t>Benutzerhandbuch</a:t>
            </a:r>
            <a:r>
              <a:rPr lang="de-DE" sz="2000" dirty="0">
                <a:latin typeface="Candara" panose="020E0502030303020204" pitchFamily="34" charset="0"/>
              </a:rPr>
              <a:t> sowie Tipps und Tutorials </a:t>
            </a:r>
          </a:p>
        </p:txBody>
      </p:sp>
    </p:spTree>
    <p:extLst>
      <p:ext uri="{BB962C8B-B14F-4D97-AF65-F5344CB8AC3E}">
        <p14:creationId xmlns:p14="http://schemas.microsoft.com/office/powerpoint/2010/main" val="3569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1F9BB839-695F-4D43-92DC-E8D1130EF25E}"/>
              </a:ext>
            </a:extLst>
          </p:cNvPr>
          <p:cNvSpPr txBox="1"/>
          <p:nvPr/>
        </p:nvSpPr>
        <p:spPr>
          <a:xfrm>
            <a:off x="514481" y="2763625"/>
            <a:ext cx="112360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352" y="1511777"/>
            <a:ext cx="943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Abbildungsverzeichnis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A88B1CA-D4AF-40C2-B8D9-29AAB0A6CF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8" y="2714674"/>
            <a:ext cx="746610" cy="7943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D1B3461-0498-4545-B1E4-9E241B19853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35" y="2671653"/>
            <a:ext cx="918706" cy="97746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CB809F8-72BE-4BB8-A90E-82C97E208C3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10" y="2811957"/>
            <a:ext cx="592151" cy="63002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54333856-0C41-4639-AAE9-BC76DC9AA1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71" y="2720521"/>
            <a:ext cx="754479" cy="8014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6CEA6AE-9618-461D-9C2E-BC6B0F8B90E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40" y="2685421"/>
            <a:ext cx="754480" cy="802738"/>
          </a:xfrm>
          <a:prstGeom prst="rect">
            <a:avLst/>
          </a:prstGeom>
        </p:spPr>
      </p:pic>
      <p:pic>
        <p:nvPicPr>
          <p:cNvPr id="2050" name="Grafik 2049" descr="Ein Bild, das Silhouette enthält.&#10;&#10;Mit hoher Zuverlässigkeit generierte Beschreibung">
            <a:extLst>
              <a:ext uri="{FF2B5EF4-FFF2-40B4-BE49-F238E27FC236}">
                <a16:creationId xmlns:a16="http://schemas.microsoft.com/office/drawing/2014/main" id="{73F188B0-A175-496C-96FA-14F5854F82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65" y="2745226"/>
            <a:ext cx="770047" cy="818025"/>
          </a:xfrm>
          <a:prstGeom prst="rect">
            <a:avLst/>
          </a:prstGeom>
        </p:spPr>
      </p:pic>
      <p:pic>
        <p:nvPicPr>
          <p:cNvPr id="2059" name="Grafik 2058">
            <a:extLst>
              <a:ext uri="{FF2B5EF4-FFF2-40B4-BE49-F238E27FC236}">
                <a16:creationId xmlns:a16="http://schemas.microsoft.com/office/drawing/2014/main" id="{6530386F-B2C3-4CE9-A27F-8F25F852CF8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51" y="2708101"/>
            <a:ext cx="777863" cy="826328"/>
          </a:xfrm>
          <a:prstGeom prst="rect">
            <a:avLst/>
          </a:prstGeom>
        </p:spPr>
      </p:pic>
      <p:pic>
        <p:nvPicPr>
          <p:cNvPr id="2062" name="Grafik 2061">
            <a:extLst>
              <a:ext uri="{FF2B5EF4-FFF2-40B4-BE49-F238E27FC236}">
                <a16:creationId xmlns:a16="http://schemas.microsoft.com/office/drawing/2014/main" id="{BBF96731-0E56-41EA-9DDE-E3AD71CE4C2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32" y="2787345"/>
            <a:ext cx="558240" cy="593021"/>
          </a:xfrm>
          <a:prstGeom prst="rect">
            <a:avLst/>
          </a:prstGeom>
        </p:spPr>
      </p:pic>
      <p:pic>
        <p:nvPicPr>
          <p:cNvPr id="2072" name="Grafik 2071">
            <a:extLst>
              <a:ext uri="{FF2B5EF4-FFF2-40B4-BE49-F238E27FC236}">
                <a16:creationId xmlns:a16="http://schemas.microsoft.com/office/drawing/2014/main" id="{44A8811B-D85A-40B1-9403-0A9C907E095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85" y="2666101"/>
            <a:ext cx="814909" cy="865683"/>
          </a:xfrm>
          <a:prstGeom prst="rect">
            <a:avLst/>
          </a:prstGeom>
        </p:spPr>
      </p:pic>
      <p:pic>
        <p:nvPicPr>
          <p:cNvPr id="2077" name="Grafik 2076">
            <a:extLst>
              <a:ext uri="{FF2B5EF4-FFF2-40B4-BE49-F238E27FC236}">
                <a16:creationId xmlns:a16="http://schemas.microsoft.com/office/drawing/2014/main" id="{69CF11A9-BA41-4490-A511-42756B1B396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23" y="2761903"/>
            <a:ext cx="640193" cy="680081"/>
          </a:xfrm>
          <a:prstGeom prst="rect">
            <a:avLst/>
          </a:prstGeom>
        </p:spPr>
      </p:pic>
      <p:pic>
        <p:nvPicPr>
          <p:cNvPr id="2079" name="Grafik 2078">
            <a:extLst>
              <a:ext uri="{FF2B5EF4-FFF2-40B4-BE49-F238E27FC236}">
                <a16:creationId xmlns:a16="http://schemas.microsoft.com/office/drawing/2014/main" id="{39FB6BD2-A47F-4CF8-A524-61C29972690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3" y="2781637"/>
            <a:ext cx="640194" cy="68008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AFBE146-52D6-4377-A725-0D6477AC238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24" y="2548766"/>
            <a:ext cx="1034205" cy="1100355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E72DC076-6D1C-4E32-8E4A-D8669D493A6E}"/>
              </a:ext>
            </a:extLst>
          </p:cNvPr>
          <p:cNvSpPr txBox="1"/>
          <p:nvPr/>
        </p:nvSpPr>
        <p:spPr>
          <a:xfrm>
            <a:off x="543164" y="4406852"/>
            <a:ext cx="112074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7D7954B-D2B6-4D7A-A8F3-DEDE541143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7248" y="4635008"/>
            <a:ext cx="458437" cy="452726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BD047062-2192-43B3-B688-95E68FB96F6F}"/>
              </a:ext>
            </a:extLst>
          </p:cNvPr>
          <p:cNvSpPr/>
          <p:nvPr/>
        </p:nvSpPr>
        <p:spPr>
          <a:xfrm>
            <a:off x="441433" y="4060106"/>
            <a:ext cx="1132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Illustration von Julia </a:t>
            </a:r>
            <a:r>
              <a:rPr lang="de-DE" dirty="0" err="1">
                <a:latin typeface="Candara" panose="020E0502030303020204" pitchFamily="34" charset="0"/>
              </a:rPr>
              <a:t>Flitta</a:t>
            </a:r>
            <a:r>
              <a:rPr lang="de-DE" dirty="0">
                <a:latin typeface="Candara" panose="020E0502030303020204" pitchFamily="34" charset="0"/>
              </a:rPr>
              <a:t> lizenziert unter der Lizenz </a:t>
            </a:r>
            <a:r>
              <a:rPr lang="de-DE" u="sng" dirty="0">
                <a:solidFill>
                  <a:schemeClr val="dk1"/>
                </a:solidFill>
                <a:latin typeface="Candara" panose="020E0502030303020204" pitchFamily="34" charset="0"/>
                <a:hlinkClick r:id="rId18"/>
              </a:rPr>
              <a:t>CC BY 4.0</a:t>
            </a:r>
            <a:r>
              <a:rPr lang="de-DE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de-DE" sz="1400" u="sng" dirty="0">
                <a:latin typeface="Candara" panose="020E0502030303020204" pitchFamily="34" charset="0"/>
                <a:hlinkClick r:id="rId18"/>
              </a:rPr>
              <a:t>https://creativecommons.org/licenses/by/4.0/deed.de</a:t>
            </a:r>
            <a:endParaRPr lang="de-DE" sz="1400" dirty="0">
              <a:latin typeface="Candara" panose="020E0502030303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4BDC344-9C17-482A-9A62-FDB10FB24FD0}"/>
              </a:ext>
            </a:extLst>
          </p:cNvPr>
          <p:cNvSpPr/>
          <p:nvPr/>
        </p:nvSpPr>
        <p:spPr>
          <a:xfrm>
            <a:off x="404352" y="2331296"/>
            <a:ext cx="1124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Icons von Felix Hartig lizenziert unter der Lizenz </a:t>
            </a:r>
            <a:r>
              <a:rPr lang="de-DE" u="sng" dirty="0">
                <a:solidFill>
                  <a:schemeClr val="dk1"/>
                </a:solidFill>
                <a:latin typeface="Candara" panose="020E0502030303020204" pitchFamily="34" charset="0"/>
                <a:hlinkClick r:id="rId18"/>
              </a:rPr>
              <a:t>CC BY 4.0</a:t>
            </a:r>
            <a:r>
              <a:rPr lang="de-DE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de-DE" sz="1400" u="sng" dirty="0">
                <a:latin typeface="Candara" panose="020E0502030303020204" pitchFamily="34" charset="0"/>
                <a:hlinkClick r:id="rId18"/>
              </a:rPr>
              <a:t>https://creativecommons.org/licenses/by/4.0/deed.de</a:t>
            </a:r>
            <a:endParaRPr lang="de-DE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6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C62F26-FC30-4FAA-933C-C9B2EB203633}">
  <we:reference id="wa104380907" version="1.0.0.0" store="de-DE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Breitbild</PresentationFormat>
  <Paragraphs>88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 Lüdersdorff</dc:creator>
  <cp:lastModifiedBy>Katja Königstein-Lüdersdorff</cp:lastModifiedBy>
  <cp:revision>260</cp:revision>
  <dcterms:created xsi:type="dcterms:W3CDTF">2018-02-09T10:53:11Z</dcterms:created>
  <dcterms:modified xsi:type="dcterms:W3CDTF">2018-06-29T05:23:06Z</dcterms:modified>
</cp:coreProperties>
</file>