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10" r:id="rId3"/>
    <p:sldId id="309" r:id="rId4"/>
    <p:sldId id="278" r:id="rId5"/>
    <p:sldId id="306" r:id="rId6"/>
    <p:sldId id="285" r:id="rId7"/>
    <p:sldId id="283" r:id="rId8"/>
    <p:sldId id="282" r:id="rId9"/>
    <p:sldId id="256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4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71AE0-1D44-492B-B92C-2A113E1D18C1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AADDD-31EF-4115-BDB0-8AAEE3B7C1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856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ADDD-31EF-4115-BDB0-8AAEE3B7C18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83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D7970-2F7D-DD44-9293-1DD68F9079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68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D7970-2F7D-DD44-9293-1DD68F9079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63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D7970-2F7D-DD44-9293-1DD68F9079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24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D7970-2F7D-DD44-9293-1DD68F9079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79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2BEDB-503A-46E5-9657-1EB4EE47B2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480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2BEDB-503A-46E5-9657-1EB4EE47B2F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06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D7970-2F7D-DD44-9293-1DD68F90791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43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A00EE-14DA-4929-9DD4-6FBC26A93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613580-AB10-4059-A6FA-A9F08C134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5E48AD-CA39-4053-A742-3010615C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DE8-C641-4A72-BC83-0F633DB425F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CFDD76-FC42-4D55-AF51-970D5F57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466798-2391-4DAC-89AA-2B0A3D16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B0F9-BFA1-4969-9A6B-31B475A174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7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B419D-66D4-49F9-A19E-5E75843C8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546B60B-8277-41A9-AA9A-2B0AB2EB4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1F7930-5AF1-4F7E-BCFB-EF8C8A4E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DE8-C641-4A72-BC83-0F633DB425F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C69EBA-5D8F-4B22-A37E-2197E078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F39D79-0498-4649-92FE-DD42925F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B0F9-BFA1-4969-9A6B-31B475A174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39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9B63AD9-A5EF-46FF-B4C8-F3AF70AF5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79B974D-0B02-4536-B00A-B05F55375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C82DAA-0C17-447E-B62A-E61D6FDD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DE8-C641-4A72-BC83-0F633DB425F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816DB9-AC1F-475A-B80F-CFD04646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DFC92F-EA8E-494E-896C-70C6F11D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B0F9-BFA1-4969-9A6B-31B475A174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813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40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865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61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520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561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95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283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56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72093-FA8C-4FBD-A247-34E7C8A5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A044C5-1FB9-46C6-B4BD-C365B3D43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437704-7DBA-48E6-8DDE-43DD5E291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DE8-C641-4A72-BC83-0F633DB425F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E941CF-9A01-4BDF-BCB1-2055ACC74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B71718-C17C-47A2-B664-2A9EB9FC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B0F9-BFA1-4969-9A6B-31B475A174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310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880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663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01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9D15F-9E66-4EC6-B684-C04773500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D825C2-375B-4CB5-B8C1-857557A10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9F56EA-E67C-4900-98E3-C8EC2E0D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DE8-C641-4A72-BC83-0F633DB425F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2A35C1-1CD2-423F-9805-2389099B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9D40D-95D8-4B7B-85A4-35DE2B08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B0F9-BFA1-4969-9A6B-31B475A174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47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38DC1-0494-4F2F-BB3D-B9C5A190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0A2FBB-B0DF-465F-A3EF-09F35CCDA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D98105-272E-4658-9718-7CBDC9852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7845543-9EFA-4C7E-8ECC-BF47E3C0B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DE8-C641-4A72-BC83-0F633DB425F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C63D99-4932-4E4B-91FC-EB193EBC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08A95A-FBD5-4A52-B1AB-3A10F038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B0F9-BFA1-4969-9A6B-31B475A174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174B2B-CDB4-4884-9306-41178264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4A0963-1B32-458D-9ABF-5B954D4E8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5E5515-118B-4D18-8FAC-0C364CCA4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4F78E4-336E-4198-A0AA-B86EA4A31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43B910A-E3F9-4B5C-A838-CF3FA5E68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B36C5C0-CC17-49BB-BCC5-58FAA8B0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DE8-C641-4A72-BC83-0F633DB425F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4EE79AC-6300-4644-AFF4-C9F6C458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77B484D-219E-47EC-A614-EE466E0B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B0F9-BFA1-4969-9A6B-31B475A174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21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994B8-CEA5-4E13-A082-5F583CD2F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117891-EA9D-4218-985A-26270991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DE8-C641-4A72-BC83-0F633DB425F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27CFDB-2D1F-4A09-850B-95F55B44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66BA3F-B13B-49EC-AD6E-254C7670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B0F9-BFA1-4969-9A6B-31B475A174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90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7EBE430-3C09-44F4-AEB2-4D306912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DE8-C641-4A72-BC83-0F633DB425F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730DA46-9585-4893-B81D-B205277CD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BEB036-0196-4A36-AFAC-C27E5F2F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B0F9-BFA1-4969-9A6B-31B475A174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6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78EA9-6D1B-469D-8DDA-B47E0D3D8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974B5F-2B32-426C-98F1-9F5954ABA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E028F2-D49C-424C-84DA-47A5F47EF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3563BC-C5BB-450A-93CA-43864AE7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DE8-C641-4A72-BC83-0F633DB425F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80EB5B-C098-4431-A925-031CE0EA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56D13E-9BDE-446B-B6AF-B0113BC3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B0F9-BFA1-4969-9A6B-31B475A174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43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8A05D-914B-47FB-9ADB-F0D5E0485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B48D8F7-6FEB-4C25-8567-3659F4AD4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A9A961-3FF8-47B1-BAD5-01D69817A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5DC11C-1BA3-408A-91E8-C1EE8DA4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CDE8-C641-4A72-BC83-0F633DB425F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25CDC0-B54C-4C72-BC2E-A449C9E2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CFC7BD-8ACA-40EE-A2DB-E9726E62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B0F9-BFA1-4969-9A6B-31B475A174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9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401DF14-8690-4FFA-9110-0D849BC8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1A59F0-AC73-4E4D-8802-796456DC7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D28EC4-32D2-4FCC-ACCF-5ADD21E7F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CDE8-C641-4A72-BC83-0F633DB425FE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CC92C5-CF0E-4F3A-85ED-7700943F8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43EA34-13C8-418D-BBB9-71699BBF1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7B0F9-BFA1-4969-9A6B-31B475A1740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17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3EDE-40DA-0743-9689-75FD20698A84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7E43-1652-514F-BED2-A49C77D38C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79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hyperlink" Target="https://appsource.microsoft.com/en-us/product/office/WA104380907?tab=Overview" TargetMode="External"/><Relationship Id="rId5" Type="http://schemas.openxmlformats.org/officeDocument/2006/relationships/hyperlink" Target="https://creativecommons.org/licenses/by/4.0/deed.de" TargetMode="External"/><Relationship Id="rId15" Type="http://schemas.openxmlformats.org/officeDocument/2006/relationships/image" Target="../media/image16.png"/><Relationship Id="rId10" Type="http://schemas.openxmlformats.org/officeDocument/2006/relationships/hyperlink" Target="https://creativecommons.org/licenses/by-sa/4.0/deed.de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pixton.com/" TargetMode="External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0.jpeg"/><Relationship Id="rId3" Type="http://schemas.openxmlformats.org/officeDocument/2006/relationships/hyperlink" Target="https://pixabay.com/de/meeting-treffen-miteinander-1015313/" TargetMode="External"/><Relationship Id="rId7" Type="http://schemas.openxmlformats.org/officeDocument/2006/relationships/hyperlink" Target="https://pixabay.com/de/satzzeichen-wort-sprache-lernen-2999583/" TargetMode="External"/><Relationship Id="rId12" Type="http://schemas.openxmlformats.org/officeDocument/2006/relationships/image" Target="../media/image19.jpe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pixabay.com/de/ziel-zweck-das-ziel-s%C3%B6ldner-ideal-1285851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ixabay.com/de/wei%C3%9Fe-m%C3%A4nnchen-3d-man-freigestellt-1871405/" TargetMode="External"/><Relationship Id="rId11" Type="http://schemas.openxmlformats.org/officeDocument/2006/relationships/hyperlink" Target="https://creativecommons.org/publicdomain/zero/1.0/deed.de" TargetMode="External"/><Relationship Id="rId5" Type="http://schemas.openxmlformats.org/officeDocument/2006/relationships/hyperlink" Target="https://pixabay.com/de/wei%C3%9Fe-m%C3%A4nnchen-3d-man-freigestellt-1871380/" TargetMode="External"/><Relationship Id="rId15" Type="http://schemas.openxmlformats.org/officeDocument/2006/relationships/image" Target="../media/image22.jpeg"/><Relationship Id="rId10" Type="http://schemas.openxmlformats.org/officeDocument/2006/relationships/image" Target="../media/image18.jpeg"/><Relationship Id="rId4" Type="http://schemas.openxmlformats.org/officeDocument/2006/relationships/hyperlink" Target="https://pixabay.com/de/kommunikation-telefon-telefonieren-1015376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bensound.com/licensing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hyperlink" Target="https://creativecommons.org/licenses/by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3E2ABA1-E06D-4920-BA02-DAA6626FA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2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" y="400254"/>
            <a:ext cx="11361982" cy="794365"/>
          </a:xfrm>
          <a:prstGeom prst="rect">
            <a:avLst/>
          </a:prstGeom>
        </p:spPr>
      </p:pic>
      <p:pic>
        <p:nvPicPr>
          <p:cNvPr id="8" name="Inhaltsplatzhalter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4" y="497440"/>
            <a:ext cx="599992" cy="59999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04352" y="1511777"/>
            <a:ext cx="1136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Dagmars Ziele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Candara" charset="0"/>
              <a:cs typeface="Candara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6" y="2702960"/>
            <a:ext cx="3657600" cy="36576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84" y="1896762"/>
            <a:ext cx="3740727" cy="37407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56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Text enthält.&#10;&#10;Mit sehr hoher Zuverlässigkeit generierte Beschreibung">
            <a:extLst>
              <a:ext uri="{FF2B5EF4-FFF2-40B4-BE49-F238E27FC236}">
                <a16:creationId xmlns:a16="http://schemas.microsoft.com/office/drawing/2014/main" id="{3AB2E83D-E9E3-4D7C-A8FC-E9248CEE8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321" y="1625316"/>
            <a:ext cx="6477813" cy="4832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0FA9E1F1-B4B8-4EFB-A832-8B68E8274D71}"/>
              </a:ext>
            </a:extLst>
          </p:cNvPr>
          <p:cNvSpPr/>
          <p:nvPr/>
        </p:nvSpPr>
        <p:spPr>
          <a:xfrm>
            <a:off x="608866" y="2686007"/>
            <a:ext cx="3514415" cy="3771739"/>
          </a:xfrm>
          <a:prstGeom prst="rect">
            <a:avLst/>
          </a:prstGeom>
          <a:solidFill>
            <a:srgbClr val="6CBA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" y="400254"/>
            <a:ext cx="11361982" cy="794365"/>
          </a:xfrm>
          <a:prstGeom prst="rect">
            <a:avLst/>
          </a:prstGeom>
        </p:spPr>
      </p:pic>
      <p:pic>
        <p:nvPicPr>
          <p:cNvPr id="8" name="Inhaltsplatzhalter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4" y="497440"/>
            <a:ext cx="599992" cy="59999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98693" y="1506540"/>
            <a:ext cx="616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Den Raum betreten</a:t>
            </a:r>
          </a:p>
        </p:txBody>
      </p:sp>
      <p:pic>
        <p:nvPicPr>
          <p:cNvPr id="3" name="Grafik 2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29468919-9B96-4CE7-BA20-AB99270E11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546" y="2988478"/>
            <a:ext cx="3069271" cy="121020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9" name="Grafik 8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9D7C2490-B184-4967-A734-9D5C2497FC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6" y="4501155"/>
            <a:ext cx="3026112" cy="170061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FD88C51-7374-4CE8-844B-81293400116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348" t="40789" r="41300" b="18422"/>
          <a:stretch/>
        </p:blipFill>
        <p:spPr>
          <a:xfrm>
            <a:off x="4549302" y="2800021"/>
            <a:ext cx="2603191" cy="2797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93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" y="400254"/>
            <a:ext cx="11361982" cy="794365"/>
          </a:xfrm>
          <a:prstGeom prst="rect">
            <a:avLst/>
          </a:prstGeom>
        </p:spPr>
      </p:pic>
      <p:pic>
        <p:nvPicPr>
          <p:cNvPr id="8" name="Inhaltsplatzhalt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4" y="497440"/>
            <a:ext cx="599992" cy="599992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7461CBB-C79A-4295-9E04-B7220A8E5A83}"/>
              </a:ext>
            </a:extLst>
          </p:cNvPr>
          <p:cNvGrpSpPr/>
          <p:nvPr/>
        </p:nvGrpSpPr>
        <p:grpSpPr>
          <a:xfrm>
            <a:off x="415008" y="2540356"/>
            <a:ext cx="11361984" cy="2004409"/>
            <a:chOff x="288603" y="3142240"/>
            <a:chExt cx="11361984" cy="2004409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DA643F46-3C46-43BD-9E3B-F4C5CE6B5E73}"/>
                </a:ext>
              </a:extLst>
            </p:cNvPr>
            <p:cNvGrpSpPr/>
            <p:nvPr/>
          </p:nvGrpSpPr>
          <p:grpSpPr>
            <a:xfrm>
              <a:off x="288603" y="3142240"/>
              <a:ext cx="11361984" cy="2004409"/>
              <a:chOff x="288603" y="2455369"/>
              <a:chExt cx="11361984" cy="2004409"/>
            </a:xfrm>
          </p:grpSpPr>
          <p:sp>
            <p:nvSpPr>
              <p:cNvPr id="2" name="Ellipse 1">
                <a:extLst>
                  <a:ext uri="{FF2B5EF4-FFF2-40B4-BE49-F238E27FC236}">
                    <a16:creationId xmlns:a16="http://schemas.microsoft.com/office/drawing/2014/main" id="{DF05F1A0-6CFA-45C3-A2D6-CEF86A35C823}"/>
                  </a:ext>
                </a:extLst>
              </p:cNvPr>
              <p:cNvSpPr/>
              <p:nvPr/>
            </p:nvSpPr>
            <p:spPr>
              <a:xfrm>
                <a:off x="288603" y="2455369"/>
                <a:ext cx="11361984" cy="1920190"/>
              </a:xfrm>
              <a:prstGeom prst="ellipse">
                <a:avLst/>
              </a:prstGeom>
              <a:solidFill>
                <a:srgbClr val="7900D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 dirty="0">
                  <a:ln>
                    <a:solidFill>
                      <a:srgbClr val="333F50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5460A3D8-9E89-4944-BC61-0CBA10E7B12B}"/>
                  </a:ext>
                </a:extLst>
              </p:cNvPr>
              <p:cNvSpPr/>
              <p:nvPr/>
            </p:nvSpPr>
            <p:spPr>
              <a:xfrm>
                <a:off x="288604" y="3429000"/>
                <a:ext cx="3070832" cy="1030778"/>
              </a:xfrm>
              <a:prstGeom prst="rect">
                <a:avLst/>
              </a:prstGeom>
              <a:solidFill>
                <a:srgbClr val="6CBA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+mn-ea"/>
                    <a:cs typeface="+mn-cs"/>
                  </a:rPr>
                  <a:t>Anfangsphase</a:t>
                </a:r>
                <a:endPara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+mn-ea"/>
                    <a:cs typeface="+mn-cs"/>
                  </a:rPr>
                  <a:t>ca. 35 % von 90 Minuten</a:t>
                </a:r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356ADB13-35AA-4587-BACF-AE924EF33912}"/>
                  </a:ext>
                </a:extLst>
              </p:cNvPr>
              <p:cNvSpPr/>
              <p:nvPr/>
            </p:nvSpPr>
            <p:spPr>
              <a:xfrm>
                <a:off x="3359437" y="3429000"/>
                <a:ext cx="6699593" cy="1030778"/>
              </a:xfrm>
              <a:prstGeom prst="rect">
                <a:avLst/>
              </a:prstGeom>
              <a:solidFill>
                <a:srgbClr val="6CBA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+mn-ea"/>
                    <a:cs typeface="+mn-cs"/>
                  </a:rPr>
                  <a:t>Gruppenarbeitsphase und Ergebnissicherung</a:t>
                </a: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+mn-ea"/>
                    <a:cs typeface="+mn-cs"/>
                  </a:rPr>
                  <a:t>ca. 55 % von 90 Minuten</a:t>
                </a: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E09222CD-2F5F-48AA-9E16-5DB0B0CD967F}"/>
                  </a:ext>
                </a:extLst>
              </p:cNvPr>
              <p:cNvSpPr/>
              <p:nvPr/>
            </p:nvSpPr>
            <p:spPr>
              <a:xfrm>
                <a:off x="10059030" y="3429000"/>
                <a:ext cx="1591556" cy="1030778"/>
              </a:xfrm>
              <a:prstGeom prst="rect">
                <a:avLst/>
              </a:prstGeom>
              <a:solidFill>
                <a:srgbClr val="6CBA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+mn-ea"/>
                    <a:cs typeface="+mn-cs"/>
                  </a:rPr>
                  <a:t>Abschluss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 panose="020E0502030303020204" pitchFamily="34" charset="0"/>
                    <a:ea typeface="+mn-ea"/>
                    <a:cs typeface="+mn-cs"/>
                  </a:rPr>
                  <a:t>ca. 10 % von     90 Minuten</a:t>
                </a:r>
              </a:p>
            </p:txBody>
          </p:sp>
        </p:grp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3BFA86D-EC10-4578-9FB1-023306E2A929}"/>
                </a:ext>
              </a:extLst>
            </p:cNvPr>
            <p:cNvSpPr txBox="1"/>
            <p:nvPr/>
          </p:nvSpPr>
          <p:spPr>
            <a:xfrm>
              <a:off x="3754164" y="3427929"/>
              <a:ext cx="46623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ndara" panose="020E0502030303020204" pitchFamily="34" charset="0"/>
                  <a:ea typeface="+mn-ea"/>
                  <a:cs typeface="+mn-cs"/>
                </a:rPr>
                <a:t>Zeitstruktur für die erste Veranstaltung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7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" y="400254"/>
            <a:ext cx="11361982" cy="79436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6076" y="2013392"/>
            <a:ext cx="62165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 erste Live-Online-Treffen geht in 10 Minuten los.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Layouts sind gesetzt. </a:t>
            </a: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BE9F6A9F-B7D8-453C-86D9-468B728E35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r="1261"/>
          <a:stretch>
            <a:fillRect/>
          </a:stretch>
        </p:blipFill>
        <p:spPr>
          <a:xfrm>
            <a:off x="6926263" y="1490663"/>
            <a:ext cx="4840287" cy="4960937"/>
          </a:xfrm>
        </p:spPr>
      </p:pic>
      <p:sp>
        <p:nvSpPr>
          <p:cNvPr id="19" name="Textfeld 18"/>
          <p:cNvSpPr txBox="1"/>
          <p:nvPr/>
        </p:nvSpPr>
        <p:spPr>
          <a:xfrm>
            <a:off x="404352" y="1511777"/>
            <a:ext cx="621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Gleich geht es los</a:t>
            </a:r>
          </a:p>
        </p:txBody>
      </p:sp>
      <p:pic>
        <p:nvPicPr>
          <p:cNvPr id="30" name="Inhaltsplatzhalter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4" y="497440"/>
            <a:ext cx="599992" cy="59999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86EA7DD-44E6-4C6A-AA42-4B5E0746E33C}"/>
              </a:ext>
            </a:extLst>
          </p:cNvPr>
          <p:cNvSpPr txBox="1"/>
          <p:nvPr/>
        </p:nvSpPr>
        <p:spPr>
          <a:xfrm>
            <a:off x="396077" y="2821696"/>
            <a:ext cx="621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 Ablaufplan liegt neben ihr.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1159828-EC11-4DC9-8A9B-744893B2E8AF}"/>
              </a:ext>
            </a:extLst>
          </p:cNvPr>
          <p:cNvSpPr txBox="1"/>
          <p:nvPr/>
        </p:nvSpPr>
        <p:spPr>
          <a:xfrm>
            <a:off x="404352" y="3240147"/>
            <a:ext cx="6216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 Telefone in ihrer Umgebung sind stumm geschaltet.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C5858EB-70CD-4A8B-A023-42786205DDEB}"/>
              </a:ext>
            </a:extLst>
          </p:cNvPr>
          <p:cNvSpPr txBox="1"/>
          <p:nvPr/>
        </p:nvSpPr>
        <p:spPr>
          <a:xfrm>
            <a:off x="404351" y="3947677"/>
            <a:ext cx="621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 Getränk steht bereit.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957841-001C-4024-8BA7-E2B3BD6FF81D}"/>
              </a:ext>
            </a:extLst>
          </p:cNvPr>
          <p:cNvSpPr txBox="1"/>
          <p:nvPr/>
        </p:nvSpPr>
        <p:spPr>
          <a:xfrm>
            <a:off x="404352" y="4396346"/>
            <a:ext cx="621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Position der Webcam ist korrekt.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8116FB-D0FD-4498-A483-FD41A4285883}"/>
              </a:ext>
            </a:extLst>
          </p:cNvPr>
          <p:cNvSpPr txBox="1"/>
          <p:nvPr/>
        </p:nvSpPr>
        <p:spPr>
          <a:xfrm>
            <a:off x="404350" y="4779035"/>
            <a:ext cx="621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 Hintergrund von ihrem Sitzplatz ist schlicht.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547C67F-3408-4FE8-A7B2-31BB45F7466A}"/>
              </a:ext>
            </a:extLst>
          </p:cNvPr>
          <p:cNvSpPr txBox="1"/>
          <p:nvPr/>
        </p:nvSpPr>
        <p:spPr>
          <a:xfrm>
            <a:off x="404352" y="5182176"/>
            <a:ext cx="621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Beleuchtung ist gut.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25A5879-7DC5-4909-AC03-34F9566592D9}"/>
              </a:ext>
            </a:extLst>
          </p:cNvPr>
          <p:cNvSpPr txBox="1"/>
          <p:nvPr/>
        </p:nvSpPr>
        <p:spPr>
          <a:xfrm>
            <a:off x="404349" y="5567896"/>
            <a:ext cx="6216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Körperhaltung passt.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61BD95C-D796-421A-B5CD-CAFD84D192E9}"/>
              </a:ext>
            </a:extLst>
          </p:cNvPr>
          <p:cNvSpPr txBox="1"/>
          <p:nvPr/>
        </p:nvSpPr>
        <p:spPr>
          <a:xfrm>
            <a:off x="396077" y="5905016"/>
            <a:ext cx="6216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 einem Lächeln macht sie noch eine kurze Stimmübung.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8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15"/>
    </mc:Choice>
    <mc:Fallback xmlns="">
      <p:transition spd="slow" advTm="1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1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6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6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76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6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76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26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" y="400254"/>
            <a:ext cx="11361982" cy="794365"/>
          </a:xfrm>
          <a:prstGeom prst="rect">
            <a:avLst/>
          </a:prstGeom>
        </p:spPr>
      </p:pic>
      <p:pic>
        <p:nvPicPr>
          <p:cNvPr id="10" name="Inhaltsplatzhalt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4" y="497440"/>
            <a:ext cx="599992" cy="59999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04352" y="1511777"/>
            <a:ext cx="943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Abbildungsverzeichnis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E72DC076-6D1C-4E32-8E4A-D8669D493A6E}"/>
              </a:ext>
            </a:extLst>
          </p:cNvPr>
          <p:cNvSpPr txBox="1"/>
          <p:nvPr/>
        </p:nvSpPr>
        <p:spPr>
          <a:xfrm>
            <a:off x="552892" y="2423658"/>
            <a:ext cx="1120740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D047062-2192-43B3-B688-95E68FB96F6F}"/>
              </a:ext>
            </a:extLst>
          </p:cNvPr>
          <p:cNvSpPr/>
          <p:nvPr/>
        </p:nvSpPr>
        <p:spPr>
          <a:xfrm>
            <a:off x="441433" y="2048425"/>
            <a:ext cx="11324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andara" panose="020E0502030303020204" pitchFamily="34" charset="0"/>
              </a:rPr>
              <a:t>Illustration von Julia </a:t>
            </a:r>
            <a:r>
              <a:rPr lang="de-DE" dirty="0" err="1">
                <a:latin typeface="Candara" panose="020E0502030303020204" pitchFamily="34" charset="0"/>
              </a:rPr>
              <a:t>Flitta</a:t>
            </a:r>
            <a:r>
              <a:rPr lang="de-DE" dirty="0">
                <a:latin typeface="Candara" panose="020E0502030303020204" pitchFamily="34" charset="0"/>
              </a:rPr>
              <a:t> lizenziert unter der Lizenz </a:t>
            </a:r>
            <a:r>
              <a:rPr lang="de-DE" u="sng" dirty="0">
                <a:solidFill>
                  <a:schemeClr val="dk1"/>
                </a:solidFill>
                <a:latin typeface="Candara" panose="020E0502030303020204" pitchFamily="34" charset="0"/>
                <a:hlinkClick r:id="rId5"/>
              </a:rPr>
              <a:t>CC BY 4.0</a:t>
            </a:r>
            <a:r>
              <a:rPr lang="de-DE" dirty="0">
                <a:solidFill>
                  <a:schemeClr val="dk1"/>
                </a:solidFill>
                <a:latin typeface="Candara" panose="020E0502030303020204" pitchFamily="34" charset="0"/>
              </a:rPr>
              <a:t>   </a:t>
            </a:r>
            <a:r>
              <a:rPr lang="de-DE" sz="1400" u="sng" dirty="0">
                <a:latin typeface="Candara" panose="020E0502030303020204" pitchFamily="34" charset="0"/>
                <a:hlinkClick r:id="rId5"/>
              </a:rPr>
              <a:t>https://creativecommons.org/licenses/by/4.0/deed.de</a:t>
            </a:r>
            <a:endParaRPr lang="de-DE" sz="1400" dirty="0">
              <a:latin typeface="Candara" panose="020E0502030303020204" pitchFamily="34" charset="0"/>
            </a:endParaRPr>
          </a:p>
        </p:txBody>
      </p:sp>
      <p:pic>
        <p:nvPicPr>
          <p:cNvPr id="23" name="Grafik 22" descr="Ein Bild, das Text enthält.&#10;&#10;Mit sehr hoher Zuverlässigkeit generierte Beschreibung">
            <a:extLst>
              <a:ext uri="{FF2B5EF4-FFF2-40B4-BE49-F238E27FC236}">
                <a16:creationId xmlns:a16="http://schemas.microsoft.com/office/drawing/2014/main" id="{D13FEECC-7EB2-4531-8496-D20E01EBC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251" y="2595870"/>
            <a:ext cx="1140990" cy="85117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67F0CF6-DA91-432E-A0C5-A825B2CEE0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9056" y="2610461"/>
            <a:ext cx="851964" cy="851175"/>
          </a:xfrm>
          <a:prstGeom prst="rect">
            <a:avLst/>
          </a:prstGeom>
          <a:ln w="25400"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1892599B-B8AF-4BF1-9D27-25063B271A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4890" y="2650282"/>
            <a:ext cx="853004" cy="7920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41B5D23B-7750-45D0-A69B-35F4297AED42}"/>
              </a:ext>
            </a:extLst>
          </p:cNvPr>
          <p:cNvSpPr/>
          <p:nvPr/>
        </p:nvSpPr>
        <p:spPr>
          <a:xfrm>
            <a:off x="444319" y="3984232"/>
            <a:ext cx="11324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andara" panose="020E0502030303020204" pitchFamily="34" charset="0"/>
              </a:rPr>
              <a:t>Illustrationen von </a:t>
            </a:r>
            <a:r>
              <a:rPr lang="de-DE" dirty="0" err="1">
                <a:latin typeface="Candara" panose="020E0502030303020204" pitchFamily="34" charset="0"/>
              </a:rPr>
              <a:t>Pixton</a:t>
            </a:r>
            <a:r>
              <a:rPr lang="de-DE" dirty="0">
                <a:latin typeface="Candara" panose="020E0502030303020204" pitchFamily="34" charset="0"/>
              </a:rPr>
              <a:t> Comic </a:t>
            </a:r>
            <a:r>
              <a:rPr lang="de-DE" dirty="0" err="1">
                <a:latin typeface="Candara" panose="020E0502030303020204" pitchFamily="34" charset="0"/>
              </a:rPr>
              <a:t>Characters</a:t>
            </a:r>
            <a:r>
              <a:rPr lang="de-DE" dirty="0">
                <a:latin typeface="Candara" panose="020E0502030303020204" pitchFamily="34" charset="0"/>
              </a:rPr>
              <a:t> </a:t>
            </a:r>
            <a:r>
              <a:rPr lang="de-DE" sz="1400" dirty="0">
                <a:latin typeface="Candara" panose="020E0502030303020204" pitchFamily="34" charset="0"/>
              </a:rPr>
              <a:t>(</a:t>
            </a:r>
            <a:r>
              <a:rPr lang="de-DE" sz="1400" dirty="0">
                <a:latin typeface="Candara" panose="020E0502030303020204" pitchFamily="34" charset="0"/>
                <a:hlinkClick r:id="rId9"/>
              </a:rPr>
              <a:t>www.pixton.com</a:t>
            </a:r>
            <a:r>
              <a:rPr lang="de-DE" sz="1400" dirty="0">
                <a:latin typeface="Candara" panose="020E0502030303020204" pitchFamily="34" charset="0"/>
              </a:rPr>
              <a:t>) ()</a:t>
            </a:r>
            <a:r>
              <a:rPr lang="de-DE" dirty="0">
                <a:latin typeface="Candara" panose="020E0502030303020204" pitchFamily="34" charset="0"/>
              </a:rPr>
              <a:t> lizenziert unter der Lizenz </a:t>
            </a:r>
            <a:r>
              <a:rPr lang="de-DE" dirty="0">
                <a:latin typeface="Candara" panose="020E0502030303020204" pitchFamily="34" charset="0"/>
                <a:hlinkClick r:id="rId10"/>
              </a:rPr>
              <a:t>CC BY-SA 4.0</a:t>
            </a:r>
            <a:r>
              <a:rPr lang="de-DE" dirty="0">
                <a:latin typeface="Candara" panose="020E0502030303020204" pitchFamily="34" charset="0"/>
              </a:rPr>
              <a:t>  </a:t>
            </a:r>
            <a:r>
              <a:rPr lang="de-DE" sz="1400" u="sng" dirty="0">
                <a:hlinkClick r:id="rId10"/>
              </a:rPr>
              <a:t>https://creativecommons.org/licenses/by-sa/4.0/deed.de</a:t>
            </a:r>
            <a:endParaRPr lang="de-DE" sz="1400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24DB3F8-1E95-4FE3-AD94-6102171EC69E}"/>
              </a:ext>
            </a:extLst>
          </p:cNvPr>
          <p:cNvSpPr txBox="1"/>
          <p:nvPr/>
        </p:nvSpPr>
        <p:spPr>
          <a:xfrm>
            <a:off x="567897" y="4724595"/>
            <a:ext cx="11207403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andara" panose="020E0502030303020204" pitchFamily="34" charset="0"/>
                <a:hlinkClick r:id="rId11"/>
              </a:rPr>
              <a:t>https://appsource.microsoft.com/en-us/product/office/WA104380907?tab=Overview</a:t>
            </a:r>
            <a:endParaRPr lang="de-DE" sz="1400" dirty="0">
              <a:latin typeface="Candara" panose="020E0502030303020204" pitchFamily="34" charset="0"/>
            </a:endParaRPr>
          </a:p>
          <a:p>
            <a:endParaRPr lang="de-DE" sz="1400" dirty="0">
              <a:latin typeface="Candara" panose="020E0502030303020204" pitchFamily="34" charset="0"/>
            </a:endParaRPr>
          </a:p>
          <a:p>
            <a:endParaRPr lang="de-DE" sz="1400" dirty="0">
              <a:latin typeface="Candara" panose="020E0502030303020204" pitchFamily="34" charset="0"/>
            </a:endParaRPr>
          </a:p>
          <a:p>
            <a:endParaRPr lang="de-DE" sz="1400" dirty="0">
              <a:latin typeface="Candara" panose="020E0502030303020204" pitchFamily="34" charset="0"/>
            </a:endParaRPr>
          </a:p>
          <a:p>
            <a:endParaRPr lang="de-DE" sz="1400" dirty="0"/>
          </a:p>
        </p:txBody>
      </p:sp>
      <p:pic>
        <p:nvPicPr>
          <p:cNvPr id="34" name="Grafik 33" descr="C:\Users\KoeniKat\Desktop\Daggi10\Daggi-09\Daggi 08\BEREIT-fuer-13-06\Studierende\Sam-3.png">
            <a:extLst>
              <a:ext uri="{FF2B5EF4-FFF2-40B4-BE49-F238E27FC236}">
                <a16:creationId xmlns:a16="http://schemas.microsoft.com/office/drawing/2014/main" id="{9066C3EA-5DE4-4E35-838D-AE2689D32959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6" y="5124542"/>
            <a:ext cx="578980" cy="64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rafik 36" descr="C:\Users\KoeniKat\Desktop\Daggi10\Daggi-09\Daggi 08\BEREIT-fuer-13-06\Studierende\Marike-2.png">
            <a:extLst>
              <a:ext uri="{FF2B5EF4-FFF2-40B4-BE49-F238E27FC236}">
                <a16:creationId xmlns:a16="http://schemas.microsoft.com/office/drawing/2014/main" id="{FED3CA0F-F20C-4362-901E-2453AEBA825F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89" y="5115916"/>
            <a:ext cx="729401" cy="65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rafik 38" descr="C:\Users\KoeniKat\Desktop\Daggi10\Daggi-09\Daggi 08\BEREIT-fuer-13-06\Studierende\Jens.png">
            <a:extLst>
              <a:ext uri="{FF2B5EF4-FFF2-40B4-BE49-F238E27FC236}">
                <a16:creationId xmlns:a16="http://schemas.microsoft.com/office/drawing/2014/main" id="{D848E39C-7987-45DA-BA5D-19CC39AEF131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69" y="5098663"/>
            <a:ext cx="668790" cy="66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91EB862A-7242-47E8-9BA3-43DAB254C83C}"/>
              </a:ext>
            </a:extLst>
          </p:cNvPr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3564391" y="5125644"/>
            <a:ext cx="571560" cy="533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5FADAA1C-2EDE-42EF-BADD-0A1DF66D6E9D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4493054" y="5165465"/>
            <a:ext cx="571561" cy="5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44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feld 67">
            <a:extLst>
              <a:ext uri="{FF2B5EF4-FFF2-40B4-BE49-F238E27FC236}">
                <a16:creationId xmlns:a16="http://schemas.microsoft.com/office/drawing/2014/main" id="{CBE39076-768F-42FA-8D40-AE5922355F78}"/>
              </a:ext>
            </a:extLst>
          </p:cNvPr>
          <p:cNvSpPr txBox="1"/>
          <p:nvPr/>
        </p:nvSpPr>
        <p:spPr>
          <a:xfrm>
            <a:off x="481641" y="2884409"/>
            <a:ext cx="11361982" cy="24468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pPr>
              <a:tabLst>
                <a:tab pos="895350" algn="l"/>
                <a:tab pos="1789113" algn="l"/>
              </a:tabLst>
            </a:pPr>
            <a:r>
              <a:rPr lang="de-DE" dirty="0"/>
              <a:t>	</a:t>
            </a:r>
            <a:r>
              <a:rPr lang="de-DE" sz="1400" u="sng" dirty="0">
                <a:latin typeface="Candara" panose="020E0502030303020204" pitchFamily="34" charset="0"/>
                <a:hlinkClick r:id="rId3"/>
              </a:rPr>
              <a:t>https://pixabay.com/de/meeting-treffen-miteinander-1015313/</a:t>
            </a:r>
            <a:endParaRPr lang="de-DE" sz="1400" u="sng" dirty="0">
              <a:latin typeface="Candara" panose="020E0502030303020204" pitchFamily="34" charset="0"/>
            </a:endParaRPr>
          </a:p>
          <a:p>
            <a:pPr>
              <a:spcBef>
                <a:spcPts val="1200"/>
              </a:spcBef>
              <a:tabLst>
                <a:tab pos="895350" algn="l"/>
                <a:tab pos="1789113" algn="l"/>
                <a:tab pos="2782888" algn="l"/>
              </a:tabLst>
            </a:pPr>
            <a:r>
              <a:rPr lang="de-DE" sz="1400" dirty="0">
                <a:latin typeface="Candara" panose="020E0502030303020204" pitchFamily="34" charset="0"/>
              </a:rPr>
              <a:t>	 		                        </a:t>
            </a:r>
            <a:r>
              <a:rPr lang="de-DE" sz="1400" dirty="0">
                <a:latin typeface="Candara" panose="020E0502030303020204" pitchFamily="34" charset="0"/>
                <a:hlinkClick r:id="rId4"/>
              </a:rPr>
              <a:t>https://pixabay.com/de/kommunikation-telefon-telefonieren-1015376/</a:t>
            </a:r>
            <a:endParaRPr lang="de-DE" sz="1400" dirty="0">
              <a:latin typeface="Candara" panose="020E0502030303020204" pitchFamily="34" charset="0"/>
            </a:endParaRPr>
          </a:p>
          <a:p>
            <a:endParaRPr lang="de-DE" sz="1400" dirty="0">
              <a:latin typeface="Candara" panose="020E0502030303020204" pitchFamily="34" charset="0"/>
            </a:endParaRPr>
          </a:p>
          <a:p>
            <a:pPr>
              <a:tabLst>
                <a:tab pos="895350" algn="l"/>
              </a:tabLst>
            </a:pPr>
            <a:r>
              <a:rPr lang="de-DE" sz="1400" dirty="0">
                <a:latin typeface="Candara" panose="020E0502030303020204" pitchFamily="34" charset="0"/>
              </a:rPr>
              <a:t>	</a:t>
            </a:r>
            <a:r>
              <a:rPr lang="de-DE" sz="1400" u="sng" dirty="0">
                <a:latin typeface="Candara" panose="020E0502030303020204" pitchFamily="34" charset="0"/>
                <a:hlinkClick r:id="rId5"/>
              </a:rPr>
              <a:t>https://pixabay.com/de/wei%C3%9Fe-m%C3%A4nnchen-3d-man-freigestellt-1871380/</a:t>
            </a:r>
            <a:endParaRPr lang="de-DE" sz="1400" dirty="0">
              <a:latin typeface="Candara" panose="020E0502030303020204" pitchFamily="34" charset="0"/>
            </a:endParaRPr>
          </a:p>
          <a:p>
            <a:endParaRPr lang="de-DE" sz="1400" dirty="0">
              <a:latin typeface="Candara" panose="020E0502030303020204" pitchFamily="34" charset="0"/>
            </a:endParaRPr>
          </a:p>
          <a:p>
            <a:pPr>
              <a:tabLst>
                <a:tab pos="895350" algn="l"/>
                <a:tab pos="2693988" algn="l"/>
              </a:tabLst>
            </a:pPr>
            <a:r>
              <a:rPr lang="de-DE" sz="1400" dirty="0">
                <a:latin typeface="Candara" panose="020E0502030303020204" pitchFamily="34" charset="0"/>
              </a:rPr>
              <a:t>		                           </a:t>
            </a:r>
            <a:r>
              <a:rPr lang="de-DE" sz="1400" dirty="0">
                <a:latin typeface="Candara" panose="020E0502030303020204" pitchFamily="34" charset="0"/>
                <a:hlinkClick r:id="rId6"/>
              </a:rPr>
              <a:t>https://pixabay.com/de/wei%C3%9Fe-m%C3%A4nnchen-3d-man-freigestellt-1871405/</a:t>
            </a:r>
            <a:endParaRPr lang="de-DE" sz="1400" u="sng" dirty="0">
              <a:latin typeface="Candara" panose="020E0502030303020204" pitchFamily="34" charset="0"/>
            </a:endParaRPr>
          </a:p>
          <a:p>
            <a:endParaRPr lang="de-DE" sz="1400" dirty="0">
              <a:latin typeface="Candara" panose="020E0502030303020204" pitchFamily="34" charset="0"/>
            </a:endParaRPr>
          </a:p>
          <a:p>
            <a:r>
              <a:rPr lang="de-DE" sz="1400" dirty="0">
                <a:latin typeface="Candara" panose="020E0502030303020204" pitchFamily="34" charset="0"/>
              </a:rPr>
              <a:t>	</a:t>
            </a:r>
            <a:r>
              <a:rPr lang="de-DE" sz="1400" u="sng" dirty="0">
                <a:hlinkClick r:id="rId7"/>
              </a:rPr>
              <a:t>https://pixabay.com/de/satzzeichen-wort-sprache-lernen-2999583/</a:t>
            </a:r>
            <a:endParaRPr lang="de-DE" sz="1400" u="sng" dirty="0"/>
          </a:p>
          <a:p>
            <a:endParaRPr lang="de-DE" sz="900" dirty="0">
              <a:latin typeface="Candara" panose="020E0502030303020204" pitchFamily="34" charset="0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2" y="400254"/>
            <a:ext cx="11361982" cy="794365"/>
          </a:xfrm>
          <a:prstGeom prst="rect">
            <a:avLst/>
          </a:prstGeom>
        </p:spPr>
      </p:pic>
      <p:pic>
        <p:nvPicPr>
          <p:cNvPr id="10" name="Inhaltsplatzhalter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4" y="497440"/>
            <a:ext cx="599992" cy="59999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04352" y="1511777"/>
            <a:ext cx="943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Abbildungsverzeichnis</a:t>
            </a:r>
          </a:p>
        </p:txBody>
      </p:sp>
      <p:pic>
        <p:nvPicPr>
          <p:cNvPr id="63" name="Grafik 62">
            <a:extLst>
              <a:ext uri="{FF2B5EF4-FFF2-40B4-BE49-F238E27FC236}">
                <a16:creationId xmlns:a16="http://schemas.microsoft.com/office/drawing/2014/main" id="{EAB8ED4A-F7BB-490E-B952-2C7692DB33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r="2690" b="1"/>
          <a:stretch/>
        </p:blipFill>
        <p:spPr>
          <a:xfrm>
            <a:off x="564957" y="3714686"/>
            <a:ext cx="571966" cy="623190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AB1ADF64-CE7B-435D-8206-5F17A3C5645A}"/>
              </a:ext>
            </a:extLst>
          </p:cNvPr>
          <p:cNvSpPr/>
          <p:nvPr/>
        </p:nvSpPr>
        <p:spPr>
          <a:xfrm>
            <a:off x="415304" y="2107303"/>
            <a:ext cx="113619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andara" panose="020E0502030303020204" pitchFamily="34" charset="0"/>
              </a:rPr>
              <a:t>Illustrationen von Peggy und Marco Lachmann-Anke lizenziert unter der Lizenz </a:t>
            </a:r>
            <a:r>
              <a:rPr lang="de-DE" dirty="0">
                <a:latin typeface="Candara" panose="020E0502030303020204" pitchFamily="34" charset="0"/>
                <a:hlinkClick r:id="rId11"/>
              </a:rPr>
              <a:t>CC 0</a:t>
            </a:r>
            <a:r>
              <a:rPr lang="de-DE" dirty="0">
                <a:latin typeface="Candara" panose="020E0502030303020204" pitchFamily="34" charset="0"/>
              </a:rPr>
              <a:t>     </a:t>
            </a:r>
            <a:r>
              <a:rPr lang="de-DE" sz="1600" dirty="0">
                <a:latin typeface="Candara" panose="020E0502030303020204" pitchFamily="34" charset="0"/>
                <a:hlinkClick r:id="rId11"/>
              </a:rPr>
              <a:t>https://creativecommons.org/publicdomain/zero/1.0/deed.de</a:t>
            </a:r>
            <a:r>
              <a:rPr lang="de-DE" sz="1600" dirty="0">
                <a:latin typeface="Candara" panose="020E0502030303020204" pitchFamily="34" charset="0"/>
              </a:rPr>
              <a:t> [Stand: 18.06.2018]</a:t>
            </a:r>
            <a:r>
              <a:rPr lang="de-DE" sz="1600" u="sng" dirty="0">
                <a:latin typeface="Candara" panose="020E0502030303020204" pitchFamily="34" charset="0"/>
              </a:rPr>
              <a:t> </a:t>
            </a:r>
            <a:endParaRPr lang="de-DE" sz="1600" dirty="0">
              <a:latin typeface="Candara" panose="020E0502030303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9F0BBDB-03EB-4D06-88AD-D927D3E7D8A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2" y="2929291"/>
            <a:ext cx="632650" cy="6326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84BFD7B-5FE2-462A-AECD-461506F1E8C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67" y="3319215"/>
            <a:ext cx="632650" cy="632650"/>
          </a:xfrm>
          <a:prstGeom prst="rect">
            <a:avLst/>
          </a:prstGeom>
        </p:spPr>
      </p:pic>
      <p:pic>
        <p:nvPicPr>
          <p:cNvPr id="15" name="Grafik 14" descr="C:\Users\KoeniKat\Desktop\Daggi10\Alle-Lerneinheiten-und-Dokumente-14-06-2018\graphics\white-male-1871405_1920.jpg">
            <a:extLst>
              <a:ext uri="{FF2B5EF4-FFF2-40B4-BE49-F238E27FC236}">
                <a16:creationId xmlns:a16="http://schemas.microsoft.com/office/drawing/2014/main" id="{DF3433F3-566B-4CC2-8C67-03433B89ADBC}"/>
              </a:ext>
            </a:extLst>
          </p:cNvPr>
          <p:cNvPicPr/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214" y="4101496"/>
            <a:ext cx="669311" cy="62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 descr="C:\Users\KoeniKat\Downloads\punctuation-marks-2999583_1920(1).jpg">
            <a:extLst>
              <a:ext uri="{FF2B5EF4-FFF2-40B4-BE49-F238E27FC236}">
                <a16:creationId xmlns:a16="http://schemas.microsoft.com/office/drawing/2014/main" id="{11E04675-6BC9-4FB9-A7BC-BC375A26F45B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7" y="4666147"/>
            <a:ext cx="632650" cy="6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BBBB48BB-C5A8-4355-AFA6-AC6A0253F100}"/>
              </a:ext>
            </a:extLst>
          </p:cNvPr>
          <p:cNvSpPr/>
          <p:nvPr/>
        </p:nvSpPr>
        <p:spPr>
          <a:xfrm>
            <a:off x="483938" y="5492787"/>
            <a:ext cx="11324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andara" panose="020E0502030303020204" pitchFamily="34" charset="0"/>
              </a:rPr>
              <a:t>Illustration lizenziert unter der Lizenz </a:t>
            </a:r>
            <a:r>
              <a:rPr lang="de-DE" dirty="0">
                <a:latin typeface="Candara" panose="020E0502030303020204" pitchFamily="34" charset="0"/>
                <a:hlinkClick r:id="rId11"/>
              </a:rPr>
              <a:t>CC 0</a:t>
            </a:r>
            <a:r>
              <a:rPr lang="de-DE" dirty="0">
                <a:latin typeface="Candara" panose="020E0502030303020204" pitchFamily="34" charset="0"/>
              </a:rPr>
              <a:t>  </a:t>
            </a:r>
            <a:r>
              <a:rPr lang="de-DE" sz="1600" dirty="0">
                <a:latin typeface="Candara" panose="020E0502030303020204" pitchFamily="34" charset="0"/>
              </a:rPr>
              <a:t>   </a:t>
            </a:r>
            <a:r>
              <a:rPr lang="de-DE" sz="1600" dirty="0">
                <a:latin typeface="Candara" panose="020E0502030303020204" pitchFamily="34" charset="0"/>
                <a:hlinkClick r:id="rId11"/>
              </a:rPr>
              <a:t>https://creativecommons.org/publicdomain/zero/1.0/deed.de</a:t>
            </a:r>
            <a:endParaRPr lang="de-DE" sz="1600" dirty="0">
              <a:latin typeface="Candara" panose="020E0502030303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E887B1A-654F-49C2-9E55-726FA671D5C5}"/>
              </a:ext>
            </a:extLst>
          </p:cNvPr>
          <p:cNvSpPr txBox="1"/>
          <p:nvPr/>
        </p:nvSpPr>
        <p:spPr>
          <a:xfrm>
            <a:off x="481641" y="5880914"/>
            <a:ext cx="1120740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	</a:t>
            </a:r>
            <a:r>
              <a:rPr lang="en-US" dirty="0"/>
              <a:t>  巻 </a:t>
            </a:r>
            <a:r>
              <a:rPr lang="de-DE" sz="1600" dirty="0">
                <a:latin typeface="Candara" panose="020E0502030303020204" pitchFamily="34" charset="0"/>
              </a:rPr>
              <a:t>Maki</a:t>
            </a:r>
          </a:p>
          <a:p>
            <a:r>
              <a:rPr lang="de-DE" dirty="0">
                <a:latin typeface="Candara" panose="020E0502030303020204" pitchFamily="34" charset="0"/>
              </a:rPr>
              <a:t>	  </a:t>
            </a:r>
            <a:r>
              <a:rPr lang="de-DE" sz="1600" u="sng" dirty="0">
                <a:latin typeface="Candara" panose="020E0502030303020204" pitchFamily="34" charset="0"/>
                <a:hlinkClick r:id="rId16"/>
              </a:rPr>
              <a:t>https://pixabay.com/de/ziel-zweck-das-ziel-s%C3%B6ldner-ideal-1285851/</a:t>
            </a:r>
            <a:r>
              <a:rPr lang="de-DE" sz="1600" dirty="0">
                <a:latin typeface="Candara" panose="020E0502030303020204" pitchFamily="34" charset="0"/>
              </a:rPr>
              <a:t>  [Stand: 14.06.2018]</a:t>
            </a:r>
          </a:p>
          <a:p>
            <a:r>
              <a:rPr lang="de-DE" sz="800" dirty="0">
                <a:latin typeface="Candara" panose="020E0502030303020204" pitchFamily="34" charset="0"/>
              </a:rPr>
              <a:t>	</a:t>
            </a:r>
            <a:endParaRPr lang="de-DE" sz="1600" dirty="0">
              <a:latin typeface="Candara" panose="020E0502030303020204" pitchFamily="34" charset="0"/>
            </a:endParaRPr>
          </a:p>
        </p:txBody>
      </p:sp>
      <p:pic>
        <p:nvPicPr>
          <p:cNvPr id="19" name="Grafik 18" descr="C:\Users\KoeniKat\Desktop\Daggi10\Alle-Lerneinheiten-und-Dokumente-14-06-2018\graphics\destination-1285851_1280.png">
            <a:extLst>
              <a:ext uri="{FF2B5EF4-FFF2-40B4-BE49-F238E27FC236}">
                <a16:creationId xmlns:a16="http://schemas.microsoft.com/office/drawing/2014/main" id="{4D1FA0B9-4A20-4543-A74A-9173D7F90582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7" y="5998299"/>
            <a:ext cx="756285" cy="534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8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F11C542-96CF-47C3-B9D0-7C9899C9BBB0}"/>
              </a:ext>
            </a:extLst>
          </p:cNvPr>
          <p:cNvGrpSpPr/>
          <p:nvPr/>
        </p:nvGrpSpPr>
        <p:grpSpPr>
          <a:xfrm>
            <a:off x="418190" y="4557883"/>
            <a:ext cx="6216583" cy="1009672"/>
            <a:chOff x="401104" y="3450297"/>
            <a:chExt cx="6216583" cy="1009672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725539C6-164D-4C43-BA19-3A9D61805DC6}"/>
                </a:ext>
              </a:extLst>
            </p:cNvPr>
            <p:cNvSpPr txBox="1"/>
            <p:nvPr/>
          </p:nvSpPr>
          <p:spPr>
            <a:xfrm>
              <a:off x="401106" y="3450297"/>
              <a:ext cx="6216581" cy="46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charset="0"/>
                  <a:ea typeface="Candara" charset="0"/>
                  <a:cs typeface="Candara" charset="0"/>
                </a:rPr>
                <a:t>Musik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2DF01C59-EB88-417A-A5DA-88D4CBE98399}"/>
                </a:ext>
              </a:extLst>
            </p:cNvPr>
            <p:cNvSpPr txBox="1"/>
            <p:nvPr/>
          </p:nvSpPr>
          <p:spPr>
            <a:xfrm>
              <a:off x="401104" y="3875194"/>
              <a:ext cx="62165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 pitchFamily="34" charset="0"/>
                  <a:ea typeface="Candara" charset="0"/>
                  <a:cs typeface="Candara" charset="0"/>
                </a:rPr>
                <a:t>„Dreams“ von </a:t>
              </a:r>
              <a:r>
                <a:rPr lang="de-DE" dirty="0">
                  <a:latin typeface="Candara" panose="020E0502030303020204" pitchFamily="34" charset="0"/>
                </a:rPr>
                <a:t>Bensound.com</a:t>
              </a:r>
            </a:p>
            <a:p>
              <a:pPr>
                <a:defRPr/>
              </a:pPr>
              <a:r>
                <a:rPr lang="de-DE" sz="1400" dirty="0">
                  <a:latin typeface="Candara" panose="020E0502030303020204" pitchFamily="34" charset="0"/>
                  <a:hlinkClick r:id="rId3"/>
                </a:rPr>
                <a:t>https://www.bensound.com/licensing</a:t>
              </a:r>
              <a:endParaRPr lang="de-DE" sz="1400" dirty="0">
                <a:latin typeface="Candara" panose="020E0502030303020204" pitchFamily="34" charset="0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379279" y="1249063"/>
            <a:ext cx="621658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Sprecherin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04352" y="2009798"/>
            <a:ext cx="621658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Tonaufnahme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04352" y="2390011"/>
            <a:ext cx="621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Oleg Tjulenev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77" y="2439177"/>
            <a:ext cx="2602845" cy="95783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74" y="3778551"/>
            <a:ext cx="2381250" cy="122842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943600" y="4435474"/>
            <a:ext cx="3657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Dieses Vorhaben wird aus Mitteln des Bundesministeriums für Bildung und Forschung unter dem Förderkennzeichen 01PL16046 gefördert. Die Verantwortung liegt beim Autor.</a:t>
            </a:r>
          </a:p>
        </p:txBody>
      </p:sp>
      <p:pic>
        <p:nvPicPr>
          <p:cNvPr id="15" name="Picture 2" descr="Creative Commons Lizenzvertrag">
            <a:hlinkClick r:id="rId6"/>
            <a:extLst>
              <a:ext uri="{FF2B5EF4-FFF2-40B4-BE49-F238E27FC236}">
                <a16:creationId xmlns:a16="http://schemas.microsoft.com/office/drawing/2014/main" id="{FBA97942-C9C8-433C-BE5C-BAD8F5462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82" y="5733130"/>
            <a:ext cx="954257" cy="33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BC834AA-B0C7-43BF-A2A9-9B744615346C}"/>
              </a:ext>
            </a:extLst>
          </p:cNvPr>
          <p:cNvSpPr txBox="1"/>
          <p:nvPr/>
        </p:nvSpPr>
        <p:spPr>
          <a:xfrm>
            <a:off x="404352" y="460243"/>
            <a:ext cx="621658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Skript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2D835A9-D5C3-4BC7-B99A-D44BCB5E5F21}"/>
              </a:ext>
            </a:extLst>
          </p:cNvPr>
          <p:cNvSpPr txBox="1"/>
          <p:nvPr/>
        </p:nvSpPr>
        <p:spPr>
          <a:xfrm>
            <a:off x="379280" y="909123"/>
            <a:ext cx="621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Katja Königstein-Lüdersdorff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3396B03-A1B5-48C2-9D29-8F3B630B3E6E}"/>
              </a:ext>
            </a:extLst>
          </p:cNvPr>
          <p:cNvSpPr txBox="1"/>
          <p:nvPr/>
        </p:nvSpPr>
        <p:spPr>
          <a:xfrm>
            <a:off x="404352" y="2728724"/>
            <a:ext cx="621658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Produktion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EDDBBBD-6938-43B4-A52E-83FF6BFAD6CC}"/>
              </a:ext>
            </a:extLst>
          </p:cNvPr>
          <p:cNvSpPr txBox="1"/>
          <p:nvPr/>
        </p:nvSpPr>
        <p:spPr>
          <a:xfrm>
            <a:off x="404352" y="3463267"/>
            <a:ext cx="621658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Erstellt mit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9F051E4-7436-451C-9560-E9FD12AFC337}"/>
              </a:ext>
            </a:extLst>
          </p:cNvPr>
          <p:cNvSpPr txBox="1"/>
          <p:nvPr/>
        </p:nvSpPr>
        <p:spPr>
          <a:xfrm>
            <a:off x="379279" y="1640466"/>
            <a:ext cx="621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Katja Königstein-Lüdersdorff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59ACEB8-7BB2-45CC-8215-4838B21A7BBA}"/>
              </a:ext>
            </a:extLst>
          </p:cNvPr>
          <p:cNvSpPr txBox="1"/>
          <p:nvPr/>
        </p:nvSpPr>
        <p:spPr>
          <a:xfrm>
            <a:off x="418190" y="3135349"/>
            <a:ext cx="621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Katja Königstein-Lüdersdorff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E32513F-98A7-40BF-B881-88CED31D1145}"/>
              </a:ext>
            </a:extLst>
          </p:cNvPr>
          <p:cNvSpPr txBox="1"/>
          <p:nvPr/>
        </p:nvSpPr>
        <p:spPr>
          <a:xfrm>
            <a:off x="404352" y="3878433"/>
            <a:ext cx="621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prstClr val="black"/>
                </a:solidFill>
                <a:latin typeface="Candara" charset="0"/>
                <a:ea typeface="Candara" charset="0"/>
                <a:cs typeface="Candara" charset="0"/>
              </a:rPr>
              <a:t>Adobe Connect, </a:t>
            </a:r>
            <a:r>
              <a:rPr lang="de-DE" dirty="0" err="1">
                <a:solidFill>
                  <a:prstClr val="black"/>
                </a:solidFill>
                <a:latin typeface="Candara" charset="0"/>
                <a:ea typeface="Candara" charset="0"/>
                <a:cs typeface="Candara" charset="0"/>
              </a:rPr>
              <a:t>Camtasia</a:t>
            </a:r>
            <a:r>
              <a:rPr lang="de-DE" dirty="0">
                <a:solidFill>
                  <a:prstClr val="black"/>
                </a:solidFill>
                <a:latin typeface="Candara" charset="0"/>
                <a:ea typeface="Candara" charset="0"/>
                <a:cs typeface="Candara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Pixton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 Comic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Characters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, Microsoft PowerPoint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E1E43802-8DCC-45FF-816A-3B1FF21131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09" y="13650"/>
            <a:ext cx="2552700" cy="255270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888C2A89-0A89-4BDB-AED8-076164758E91}"/>
              </a:ext>
            </a:extLst>
          </p:cNvPr>
          <p:cNvSpPr txBox="1"/>
          <p:nvPr/>
        </p:nvSpPr>
        <p:spPr>
          <a:xfrm>
            <a:off x="4839839" y="5625460"/>
            <a:ext cx="72721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Das Video “Dagmars erstes Webinar” von Katja Königstein-Lüdersdorff / Team Medien 4.0 ist lizenziert unter einer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  <a:hlinkClick r:id="rId6"/>
              </a:rPr>
              <a:t>Creative Commons Namensnennung 4.0 International Lizenz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(CC BY) (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  <a:hlinkClick r:id="rId9"/>
              </a:rPr>
              <a:t>https://creativecommons.org/licenses/by/4.0/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) mit Abweichung von den Bildern/Illustrationen laut Abbildungsverzeichnis. Das Logo des Bundesministeriums für Bildung und Forschung fällt nicht unter eine freie Lizenz.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1000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4|1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75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Breitbild</PresentationFormat>
  <Paragraphs>73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Office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Katja Königstein-Lüdersdorff</dc:creator>
  <cp:lastModifiedBy>Katja Königstein-Lüdersdorff</cp:lastModifiedBy>
  <cp:revision>18</cp:revision>
  <dcterms:created xsi:type="dcterms:W3CDTF">2018-06-27T17:30:30Z</dcterms:created>
  <dcterms:modified xsi:type="dcterms:W3CDTF">2018-06-29T07:09:03Z</dcterms:modified>
</cp:coreProperties>
</file>